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2"/>
  </p:notesMasterIdLst>
  <p:handoutMasterIdLst>
    <p:handoutMasterId r:id="rId33"/>
  </p:handoutMasterIdLst>
  <p:sldIdLst>
    <p:sldId id="256" r:id="rId2"/>
    <p:sldId id="314" r:id="rId3"/>
    <p:sldId id="340" r:id="rId4"/>
    <p:sldId id="308" r:id="rId5"/>
    <p:sldId id="316" r:id="rId6"/>
    <p:sldId id="267" r:id="rId7"/>
    <p:sldId id="257" r:id="rId8"/>
    <p:sldId id="259" r:id="rId9"/>
    <p:sldId id="260" r:id="rId10"/>
    <p:sldId id="261" r:id="rId11"/>
    <p:sldId id="262" r:id="rId12"/>
    <p:sldId id="325" r:id="rId13"/>
    <p:sldId id="315" r:id="rId14"/>
    <p:sldId id="331" r:id="rId15"/>
    <p:sldId id="344" r:id="rId16"/>
    <p:sldId id="339" r:id="rId17"/>
    <p:sldId id="342" r:id="rId18"/>
    <p:sldId id="343" r:id="rId19"/>
    <p:sldId id="330" r:id="rId20"/>
    <p:sldId id="334" r:id="rId21"/>
    <p:sldId id="335" r:id="rId22"/>
    <p:sldId id="323" r:id="rId23"/>
    <p:sldId id="332" r:id="rId24"/>
    <p:sldId id="333" r:id="rId25"/>
    <p:sldId id="336" r:id="rId26"/>
    <p:sldId id="346" r:id="rId27"/>
    <p:sldId id="324" r:id="rId28"/>
    <p:sldId id="337" r:id="rId29"/>
    <p:sldId id="345" r:id="rId30"/>
    <p:sldId id="341"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15" autoAdjust="0"/>
    <p:restoredTop sz="94660"/>
  </p:normalViewPr>
  <p:slideViewPr>
    <p:cSldViewPr snapToGrid="0">
      <p:cViewPr varScale="1">
        <p:scale>
          <a:sx n="72" d="100"/>
          <a:sy n="72" d="100"/>
        </p:scale>
        <p:origin x="77"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77B8B-7894-427E-8590-D4DB97F1724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DFE8D69-603D-49C6-AB57-5C7E44D7C52E}">
      <dgm:prSet/>
      <dgm:spPr/>
      <dgm:t>
        <a:bodyPr/>
        <a:lstStyle/>
        <a:p>
          <a:r>
            <a:rPr lang="en-US" dirty="0"/>
            <a:t>Customer Service, Ethics, Training, and Workplace Wellness</a:t>
          </a:r>
        </a:p>
      </dgm:t>
    </dgm:pt>
    <dgm:pt modelId="{28832B99-8C09-47AA-BD8E-E533772C23B2}" type="parTrans" cxnId="{B7BC8F83-0FA0-4876-95D7-AD3CEEB2559F}">
      <dgm:prSet/>
      <dgm:spPr/>
      <dgm:t>
        <a:bodyPr/>
        <a:lstStyle/>
        <a:p>
          <a:endParaRPr lang="en-US"/>
        </a:p>
      </dgm:t>
    </dgm:pt>
    <dgm:pt modelId="{7B37B547-189A-4289-BD88-0EAFEEDD8708}" type="sibTrans" cxnId="{B7BC8F83-0FA0-4876-95D7-AD3CEEB2559F}">
      <dgm:prSet/>
      <dgm:spPr/>
      <dgm:t>
        <a:bodyPr/>
        <a:lstStyle/>
        <a:p>
          <a:endParaRPr lang="en-US"/>
        </a:p>
      </dgm:t>
    </dgm:pt>
    <dgm:pt modelId="{6B4FF260-AA3A-4A27-848B-74A459E97FF1}">
      <dgm:prSet/>
      <dgm:spPr/>
      <dgm:t>
        <a:bodyPr/>
        <a:lstStyle/>
        <a:p>
          <a:r>
            <a:rPr lang="en-US" dirty="0"/>
            <a:t>Employee Benefits</a:t>
          </a:r>
        </a:p>
      </dgm:t>
    </dgm:pt>
    <dgm:pt modelId="{C3704D50-BB7D-40E0-A140-56792395D44F}" type="parTrans" cxnId="{47C75184-592D-4341-916C-D8AFC0028D8A}">
      <dgm:prSet/>
      <dgm:spPr/>
      <dgm:t>
        <a:bodyPr/>
        <a:lstStyle/>
        <a:p>
          <a:endParaRPr lang="en-US"/>
        </a:p>
      </dgm:t>
    </dgm:pt>
    <dgm:pt modelId="{07E006C1-F418-470B-BF1A-738E6BFF179C}" type="sibTrans" cxnId="{47C75184-592D-4341-916C-D8AFC0028D8A}">
      <dgm:prSet/>
      <dgm:spPr/>
      <dgm:t>
        <a:bodyPr/>
        <a:lstStyle/>
        <a:p>
          <a:endParaRPr lang="en-US"/>
        </a:p>
      </dgm:t>
    </dgm:pt>
    <dgm:pt modelId="{01223E0D-CAF7-4580-9CA8-C2C1E21C5BD1}" type="pres">
      <dgm:prSet presAssocID="{6F277B8B-7894-427E-8590-D4DB97F17242}" presName="linear" presStyleCnt="0">
        <dgm:presLayoutVars>
          <dgm:animLvl val="lvl"/>
          <dgm:resizeHandles val="exact"/>
        </dgm:presLayoutVars>
      </dgm:prSet>
      <dgm:spPr/>
    </dgm:pt>
    <dgm:pt modelId="{2A1C1837-00FD-4DE0-B461-618813D57496}" type="pres">
      <dgm:prSet presAssocID="{EDFE8D69-603D-49C6-AB57-5C7E44D7C52E}" presName="parentText" presStyleLbl="node1" presStyleIdx="0" presStyleCnt="2">
        <dgm:presLayoutVars>
          <dgm:chMax val="0"/>
          <dgm:bulletEnabled val="1"/>
        </dgm:presLayoutVars>
      </dgm:prSet>
      <dgm:spPr/>
    </dgm:pt>
    <dgm:pt modelId="{F36E58C0-0043-4A31-AA22-D889A343510D}" type="pres">
      <dgm:prSet presAssocID="{7B37B547-189A-4289-BD88-0EAFEEDD8708}" presName="spacer" presStyleCnt="0"/>
      <dgm:spPr/>
    </dgm:pt>
    <dgm:pt modelId="{673CC856-3037-46F0-B88C-080B5B9F4719}" type="pres">
      <dgm:prSet presAssocID="{6B4FF260-AA3A-4A27-848B-74A459E97FF1}" presName="parentText" presStyleLbl="node1" presStyleIdx="1" presStyleCnt="2">
        <dgm:presLayoutVars>
          <dgm:chMax val="0"/>
          <dgm:bulletEnabled val="1"/>
        </dgm:presLayoutVars>
      </dgm:prSet>
      <dgm:spPr/>
    </dgm:pt>
  </dgm:ptLst>
  <dgm:cxnLst>
    <dgm:cxn modelId="{ADD9915C-A327-4DC0-B465-1A18DF9DB69E}" type="presOf" srcId="{EDFE8D69-603D-49C6-AB57-5C7E44D7C52E}" destId="{2A1C1837-00FD-4DE0-B461-618813D57496}" srcOrd="0" destOrd="0" presId="urn:microsoft.com/office/officeart/2005/8/layout/vList2"/>
    <dgm:cxn modelId="{B7BC8F83-0FA0-4876-95D7-AD3CEEB2559F}" srcId="{6F277B8B-7894-427E-8590-D4DB97F17242}" destId="{EDFE8D69-603D-49C6-AB57-5C7E44D7C52E}" srcOrd="0" destOrd="0" parTransId="{28832B99-8C09-47AA-BD8E-E533772C23B2}" sibTransId="{7B37B547-189A-4289-BD88-0EAFEEDD8708}"/>
    <dgm:cxn modelId="{47C75184-592D-4341-916C-D8AFC0028D8A}" srcId="{6F277B8B-7894-427E-8590-D4DB97F17242}" destId="{6B4FF260-AA3A-4A27-848B-74A459E97FF1}" srcOrd="1" destOrd="0" parTransId="{C3704D50-BB7D-40E0-A140-56792395D44F}" sibTransId="{07E006C1-F418-470B-BF1A-738E6BFF179C}"/>
    <dgm:cxn modelId="{E8EAE4A9-E96C-4618-B30E-6390BF9054F0}" type="presOf" srcId="{6F277B8B-7894-427E-8590-D4DB97F17242}" destId="{01223E0D-CAF7-4580-9CA8-C2C1E21C5BD1}" srcOrd="0" destOrd="0" presId="urn:microsoft.com/office/officeart/2005/8/layout/vList2"/>
    <dgm:cxn modelId="{3B0404C4-1B41-47A0-A137-7BEA609D9471}" type="presOf" srcId="{6B4FF260-AA3A-4A27-848B-74A459E97FF1}" destId="{673CC856-3037-46F0-B88C-080B5B9F4719}" srcOrd="0" destOrd="0" presId="urn:microsoft.com/office/officeart/2005/8/layout/vList2"/>
    <dgm:cxn modelId="{8E691BA5-74FC-472E-AB84-91A4285ED440}" type="presParOf" srcId="{01223E0D-CAF7-4580-9CA8-C2C1E21C5BD1}" destId="{2A1C1837-00FD-4DE0-B461-618813D57496}" srcOrd="0" destOrd="0" presId="urn:microsoft.com/office/officeart/2005/8/layout/vList2"/>
    <dgm:cxn modelId="{F8A3D341-FB5A-4F19-9B27-CAB4C1131EFA}" type="presParOf" srcId="{01223E0D-CAF7-4580-9CA8-C2C1E21C5BD1}" destId="{F36E58C0-0043-4A31-AA22-D889A343510D}" srcOrd="1" destOrd="0" presId="urn:microsoft.com/office/officeart/2005/8/layout/vList2"/>
    <dgm:cxn modelId="{35D74482-B4D4-43A0-93A4-0CFB71311999}" type="presParOf" srcId="{01223E0D-CAF7-4580-9CA8-C2C1E21C5BD1}" destId="{673CC856-3037-46F0-B88C-080B5B9F471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39AA5-E799-4181-90F3-B620FB0362F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CD0BEA5-C3E3-46DE-A736-37DC1EB062B7}">
      <dgm:prSet/>
      <dgm:spPr/>
      <dgm:t>
        <a:bodyPr/>
        <a:lstStyle/>
        <a:p>
          <a:r>
            <a:rPr lang="en-US"/>
            <a:t>Compliance – Statutory </a:t>
          </a:r>
        </a:p>
      </dgm:t>
    </dgm:pt>
    <dgm:pt modelId="{2BCCD9D5-7120-4DF9-81DE-B9490DE36F7F}" type="parTrans" cxnId="{EAE739EB-30CB-47CA-BA0E-FE04D628CD41}">
      <dgm:prSet/>
      <dgm:spPr/>
      <dgm:t>
        <a:bodyPr/>
        <a:lstStyle/>
        <a:p>
          <a:endParaRPr lang="en-US"/>
        </a:p>
      </dgm:t>
    </dgm:pt>
    <dgm:pt modelId="{26FAF324-50AC-4858-B387-85F4827CECEF}" type="sibTrans" cxnId="{EAE739EB-30CB-47CA-BA0E-FE04D628CD41}">
      <dgm:prSet/>
      <dgm:spPr/>
      <dgm:t>
        <a:bodyPr/>
        <a:lstStyle/>
        <a:p>
          <a:endParaRPr lang="en-US"/>
        </a:p>
      </dgm:t>
    </dgm:pt>
    <dgm:pt modelId="{84C2559B-723C-4E6D-B65E-302732B20A1C}">
      <dgm:prSet/>
      <dgm:spPr/>
      <dgm:t>
        <a:bodyPr/>
        <a:lstStyle/>
        <a:p>
          <a:r>
            <a:rPr lang="en-US" dirty="0"/>
            <a:t>Required</a:t>
          </a:r>
        </a:p>
      </dgm:t>
    </dgm:pt>
    <dgm:pt modelId="{68834F4A-9D0F-46B4-BA50-A49F2923A84A}" type="parTrans" cxnId="{62F5ECB0-77F5-4DA9-8403-116A0F557E59}">
      <dgm:prSet/>
      <dgm:spPr/>
      <dgm:t>
        <a:bodyPr/>
        <a:lstStyle/>
        <a:p>
          <a:endParaRPr lang="en-US"/>
        </a:p>
      </dgm:t>
    </dgm:pt>
    <dgm:pt modelId="{389DF713-E9C9-4652-AF53-C6DAB1E2FC36}" type="sibTrans" cxnId="{62F5ECB0-77F5-4DA9-8403-116A0F557E59}">
      <dgm:prSet/>
      <dgm:spPr/>
      <dgm:t>
        <a:bodyPr/>
        <a:lstStyle/>
        <a:p>
          <a:endParaRPr lang="en-US"/>
        </a:p>
      </dgm:t>
    </dgm:pt>
    <dgm:pt modelId="{79283601-F106-401F-8C5C-6AC389285BBD}">
      <dgm:prSet/>
      <dgm:spPr/>
      <dgm:t>
        <a:bodyPr/>
        <a:lstStyle/>
        <a:p>
          <a:r>
            <a:rPr lang="en-US"/>
            <a:t>Recommended</a:t>
          </a:r>
        </a:p>
      </dgm:t>
    </dgm:pt>
    <dgm:pt modelId="{C11E4EE0-1AB5-48B1-ACE2-3BE6F4989158}" type="parTrans" cxnId="{A6EF9661-6BD3-4F5F-BFE7-1730082164C1}">
      <dgm:prSet/>
      <dgm:spPr/>
      <dgm:t>
        <a:bodyPr/>
        <a:lstStyle/>
        <a:p>
          <a:endParaRPr lang="en-US"/>
        </a:p>
      </dgm:t>
    </dgm:pt>
    <dgm:pt modelId="{0251A431-E190-4C73-A23E-9BFC7A45152E}" type="sibTrans" cxnId="{A6EF9661-6BD3-4F5F-BFE7-1730082164C1}">
      <dgm:prSet/>
      <dgm:spPr/>
      <dgm:t>
        <a:bodyPr/>
        <a:lstStyle/>
        <a:p>
          <a:endParaRPr lang="en-US"/>
        </a:p>
      </dgm:t>
    </dgm:pt>
    <dgm:pt modelId="{162A2662-1CA1-4992-B031-93A179F31B36}" type="pres">
      <dgm:prSet presAssocID="{72839AA5-E799-4181-90F3-B620FB0362F6}" presName="outerComposite" presStyleCnt="0">
        <dgm:presLayoutVars>
          <dgm:chMax val="5"/>
          <dgm:dir/>
          <dgm:resizeHandles val="exact"/>
        </dgm:presLayoutVars>
      </dgm:prSet>
      <dgm:spPr/>
    </dgm:pt>
    <dgm:pt modelId="{4DF84038-8DE9-417F-98E0-FF2A4118BE52}" type="pres">
      <dgm:prSet presAssocID="{72839AA5-E799-4181-90F3-B620FB0362F6}" presName="dummyMaxCanvas" presStyleCnt="0">
        <dgm:presLayoutVars/>
      </dgm:prSet>
      <dgm:spPr/>
    </dgm:pt>
    <dgm:pt modelId="{B66AEA66-F577-40B9-A2AE-11478D4DA6F6}" type="pres">
      <dgm:prSet presAssocID="{72839AA5-E799-4181-90F3-B620FB0362F6}" presName="ThreeNodes_1" presStyleLbl="node1" presStyleIdx="0" presStyleCnt="3">
        <dgm:presLayoutVars>
          <dgm:bulletEnabled val="1"/>
        </dgm:presLayoutVars>
      </dgm:prSet>
      <dgm:spPr/>
    </dgm:pt>
    <dgm:pt modelId="{7B4C4EE2-6461-4937-9302-7EAF0A50726F}" type="pres">
      <dgm:prSet presAssocID="{72839AA5-E799-4181-90F3-B620FB0362F6}" presName="ThreeNodes_2" presStyleLbl="node1" presStyleIdx="1" presStyleCnt="3">
        <dgm:presLayoutVars>
          <dgm:bulletEnabled val="1"/>
        </dgm:presLayoutVars>
      </dgm:prSet>
      <dgm:spPr/>
    </dgm:pt>
    <dgm:pt modelId="{703023E1-1D90-46B6-BD31-59D65951D7AD}" type="pres">
      <dgm:prSet presAssocID="{72839AA5-E799-4181-90F3-B620FB0362F6}" presName="ThreeNodes_3" presStyleLbl="node1" presStyleIdx="2" presStyleCnt="3">
        <dgm:presLayoutVars>
          <dgm:bulletEnabled val="1"/>
        </dgm:presLayoutVars>
      </dgm:prSet>
      <dgm:spPr/>
    </dgm:pt>
    <dgm:pt modelId="{5E4DA404-C0C5-42D1-A793-2EEB70EA57D0}" type="pres">
      <dgm:prSet presAssocID="{72839AA5-E799-4181-90F3-B620FB0362F6}" presName="ThreeConn_1-2" presStyleLbl="fgAccFollowNode1" presStyleIdx="0" presStyleCnt="2">
        <dgm:presLayoutVars>
          <dgm:bulletEnabled val="1"/>
        </dgm:presLayoutVars>
      </dgm:prSet>
      <dgm:spPr/>
    </dgm:pt>
    <dgm:pt modelId="{34ADEC3F-2092-4F7C-B361-0953062131E4}" type="pres">
      <dgm:prSet presAssocID="{72839AA5-E799-4181-90F3-B620FB0362F6}" presName="ThreeConn_2-3" presStyleLbl="fgAccFollowNode1" presStyleIdx="1" presStyleCnt="2">
        <dgm:presLayoutVars>
          <dgm:bulletEnabled val="1"/>
        </dgm:presLayoutVars>
      </dgm:prSet>
      <dgm:spPr/>
    </dgm:pt>
    <dgm:pt modelId="{29C37049-1088-45D0-839E-DE74A5416E60}" type="pres">
      <dgm:prSet presAssocID="{72839AA5-E799-4181-90F3-B620FB0362F6}" presName="ThreeNodes_1_text" presStyleLbl="node1" presStyleIdx="2" presStyleCnt="3">
        <dgm:presLayoutVars>
          <dgm:bulletEnabled val="1"/>
        </dgm:presLayoutVars>
      </dgm:prSet>
      <dgm:spPr/>
    </dgm:pt>
    <dgm:pt modelId="{616FAC06-1603-4B5F-90CD-D1DCBCAFE1E1}" type="pres">
      <dgm:prSet presAssocID="{72839AA5-E799-4181-90F3-B620FB0362F6}" presName="ThreeNodes_2_text" presStyleLbl="node1" presStyleIdx="2" presStyleCnt="3">
        <dgm:presLayoutVars>
          <dgm:bulletEnabled val="1"/>
        </dgm:presLayoutVars>
      </dgm:prSet>
      <dgm:spPr/>
    </dgm:pt>
    <dgm:pt modelId="{D729F76D-BFB8-4D56-9332-EF5DDA5452C4}" type="pres">
      <dgm:prSet presAssocID="{72839AA5-E799-4181-90F3-B620FB0362F6}" presName="ThreeNodes_3_text" presStyleLbl="node1" presStyleIdx="2" presStyleCnt="3">
        <dgm:presLayoutVars>
          <dgm:bulletEnabled val="1"/>
        </dgm:presLayoutVars>
      </dgm:prSet>
      <dgm:spPr/>
    </dgm:pt>
  </dgm:ptLst>
  <dgm:cxnLst>
    <dgm:cxn modelId="{71680215-5184-4E56-B1DB-83585E9EFCC1}" type="presOf" srcId="{72839AA5-E799-4181-90F3-B620FB0362F6}" destId="{162A2662-1CA1-4992-B031-93A179F31B36}" srcOrd="0" destOrd="0" presId="urn:microsoft.com/office/officeart/2005/8/layout/vProcess5"/>
    <dgm:cxn modelId="{88E37417-C196-4000-887B-2F59E9C22D9D}" type="presOf" srcId="{26FAF324-50AC-4858-B387-85F4827CECEF}" destId="{5E4DA404-C0C5-42D1-A793-2EEB70EA57D0}" srcOrd="0" destOrd="0" presId="urn:microsoft.com/office/officeart/2005/8/layout/vProcess5"/>
    <dgm:cxn modelId="{88E43634-49AD-4484-BBD0-56390BD536B4}" type="presOf" srcId="{84C2559B-723C-4E6D-B65E-302732B20A1C}" destId="{7B4C4EE2-6461-4937-9302-7EAF0A50726F}" srcOrd="0" destOrd="0" presId="urn:microsoft.com/office/officeart/2005/8/layout/vProcess5"/>
    <dgm:cxn modelId="{A6EF9661-6BD3-4F5F-BFE7-1730082164C1}" srcId="{72839AA5-E799-4181-90F3-B620FB0362F6}" destId="{79283601-F106-401F-8C5C-6AC389285BBD}" srcOrd="2" destOrd="0" parTransId="{C11E4EE0-1AB5-48B1-ACE2-3BE6F4989158}" sibTransId="{0251A431-E190-4C73-A23E-9BFC7A45152E}"/>
    <dgm:cxn modelId="{458BCC59-CE96-45BE-BB10-29379AE3A355}" type="presOf" srcId="{2CD0BEA5-C3E3-46DE-A736-37DC1EB062B7}" destId="{B66AEA66-F577-40B9-A2AE-11478D4DA6F6}" srcOrd="0" destOrd="0" presId="urn:microsoft.com/office/officeart/2005/8/layout/vProcess5"/>
    <dgm:cxn modelId="{2B9DCD89-2E35-4C0F-A685-CB5AB1F58F9B}" type="presOf" srcId="{84C2559B-723C-4E6D-B65E-302732B20A1C}" destId="{616FAC06-1603-4B5F-90CD-D1DCBCAFE1E1}" srcOrd="1" destOrd="0" presId="urn:microsoft.com/office/officeart/2005/8/layout/vProcess5"/>
    <dgm:cxn modelId="{5D1074A7-7339-4393-9E8C-DBDC12EB4EA7}" type="presOf" srcId="{79283601-F106-401F-8C5C-6AC389285BBD}" destId="{D729F76D-BFB8-4D56-9332-EF5DDA5452C4}" srcOrd="1" destOrd="0" presId="urn:microsoft.com/office/officeart/2005/8/layout/vProcess5"/>
    <dgm:cxn modelId="{076042AA-1342-4E73-B104-9C3306CDD257}" type="presOf" srcId="{2CD0BEA5-C3E3-46DE-A736-37DC1EB062B7}" destId="{29C37049-1088-45D0-839E-DE74A5416E60}" srcOrd="1" destOrd="0" presId="urn:microsoft.com/office/officeart/2005/8/layout/vProcess5"/>
    <dgm:cxn modelId="{62F5ECB0-77F5-4DA9-8403-116A0F557E59}" srcId="{72839AA5-E799-4181-90F3-B620FB0362F6}" destId="{84C2559B-723C-4E6D-B65E-302732B20A1C}" srcOrd="1" destOrd="0" parTransId="{68834F4A-9D0F-46B4-BA50-A49F2923A84A}" sibTransId="{389DF713-E9C9-4652-AF53-C6DAB1E2FC36}"/>
    <dgm:cxn modelId="{769A77D3-033B-47E5-88E3-778D4DC4C12C}" type="presOf" srcId="{389DF713-E9C9-4652-AF53-C6DAB1E2FC36}" destId="{34ADEC3F-2092-4F7C-B361-0953062131E4}" srcOrd="0" destOrd="0" presId="urn:microsoft.com/office/officeart/2005/8/layout/vProcess5"/>
    <dgm:cxn modelId="{C89F83D7-1EF4-4BFB-8692-B6980CC1AC5F}" type="presOf" srcId="{79283601-F106-401F-8C5C-6AC389285BBD}" destId="{703023E1-1D90-46B6-BD31-59D65951D7AD}" srcOrd="0" destOrd="0" presId="urn:microsoft.com/office/officeart/2005/8/layout/vProcess5"/>
    <dgm:cxn modelId="{EAE739EB-30CB-47CA-BA0E-FE04D628CD41}" srcId="{72839AA5-E799-4181-90F3-B620FB0362F6}" destId="{2CD0BEA5-C3E3-46DE-A736-37DC1EB062B7}" srcOrd="0" destOrd="0" parTransId="{2BCCD9D5-7120-4DF9-81DE-B9490DE36F7F}" sibTransId="{26FAF324-50AC-4858-B387-85F4827CECEF}"/>
    <dgm:cxn modelId="{266701B2-B603-4513-8B48-572D89A003A3}" type="presParOf" srcId="{162A2662-1CA1-4992-B031-93A179F31B36}" destId="{4DF84038-8DE9-417F-98E0-FF2A4118BE52}" srcOrd="0" destOrd="0" presId="urn:microsoft.com/office/officeart/2005/8/layout/vProcess5"/>
    <dgm:cxn modelId="{5E4D032C-7C36-4ADC-96DD-12B9DB70E52A}" type="presParOf" srcId="{162A2662-1CA1-4992-B031-93A179F31B36}" destId="{B66AEA66-F577-40B9-A2AE-11478D4DA6F6}" srcOrd="1" destOrd="0" presId="urn:microsoft.com/office/officeart/2005/8/layout/vProcess5"/>
    <dgm:cxn modelId="{0F4CDD5F-E7A1-4876-970D-7497897AB721}" type="presParOf" srcId="{162A2662-1CA1-4992-B031-93A179F31B36}" destId="{7B4C4EE2-6461-4937-9302-7EAF0A50726F}" srcOrd="2" destOrd="0" presId="urn:microsoft.com/office/officeart/2005/8/layout/vProcess5"/>
    <dgm:cxn modelId="{7CC6FA3C-3CCF-4058-933A-910269B706E8}" type="presParOf" srcId="{162A2662-1CA1-4992-B031-93A179F31B36}" destId="{703023E1-1D90-46B6-BD31-59D65951D7AD}" srcOrd="3" destOrd="0" presId="urn:microsoft.com/office/officeart/2005/8/layout/vProcess5"/>
    <dgm:cxn modelId="{75C2ABBA-69B9-48B1-BD27-60556A9A1001}" type="presParOf" srcId="{162A2662-1CA1-4992-B031-93A179F31B36}" destId="{5E4DA404-C0C5-42D1-A793-2EEB70EA57D0}" srcOrd="4" destOrd="0" presId="urn:microsoft.com/office/officeart/2005/8/layout/vProcess5"/>
    <dgm:cxn modelId="{F69275A0-97FF-4B04-AFCE-8E0279AAF9FD}" type="presParOf" srcId="{162A2662-1CA1-4992-B031-93A179F31B36}" destId="{34ADEC3F-2092-4F7C-B361-0953062131E4}" srcOrd="5" destOrd="0" presId="urn:microsoft.com/office/officeart/2005/8/layout/vProcess5"/>
    <dgm:cxn modelId="{50956923-7CBE-451C-AFF1-8074117478B5}" type="presParOf" srcId="{162A2662-1CA1-4992-B031-93A179F31B36}" destId="{29C37049-1088-45D0-839E-DE74A5416E60}" srcOrd="6" destOrd="0" presId="urn:microsoft.com/office/officeart/2005/8/layout/vProcess5"/>
    <dgm:cxn modelId="{87481786-1783-4104-84DE-49661B268653}" type="presParOf" srcId="{162A2662-1CA1-4992-B031-93A179F31B36}" destId="{616FAC06-1603-4B5F-90CD-D1DCBCAFE1E1}" srcOrd="7" destOrd="0" presId="urn:microsoft.com/office/officeart/2005/8/layout/vProcess5"/>
    <dgm:cxn modelId="{599DDDD6-2B76-416B-9565-7152262F8EAB}" type="presParOf" srcId="{162A2662-1CA1-4992-B031-93A179F31B36}" destId="{D729F76D-BFB8-4D56-9332-EF5DDA5452C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C1837-00FD-4DE0-B461-618813D57496}">
      <dsp:nvSpPr>
        <dsp:cNvPr id="0" name=""/>
        <dsp:cNvSpPr/>
      </dsp:nvSpPr>
      <dsp:spPr>
        <a:xfrm>
          <a:off x="0" y="31634"/>
          <a:ext cx="6692813" cy="2316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Customer Service, Ethics, Training, and Workplace Wellness</a:t>
          </a:r>
        </a:p>
      </dsp:txBody>
      <dsp:txXfrm>
        <a:off x="113087" y="144721"/>
        <a:ext cx="6466639" cy="2090426"/>
      </dsp:txXfrm>
    </dsp:sp>
    <dsp:sp modelId="{673CC856-3037-46F0-B88C-080B5B9F4719}">
      <dsp:nvSpPr>
        <dsp:cNvPr id="0" name=""/>
        <dsp:cNvSpPr/>
      </dsp:nvSpPr>
      <dsp:spPr>
        <a:xfrm>
          <a:off x="0" y="2474954"/>
          <a:ext cx="6692813" cy="23166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Employee Benefits</a:t>
          </a:r>
        </a:p>
      </dsp:txBody>
      <dsp:txXfrm>
        <a:off x="113087" y="2588041"/>
        <a:ext cx="6466639" cy="209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EA66-F577-40B9-A2AE-11478D4DA6F6}">
      <dsp:nvSpPr>
        <dsp:cNvPr id="0" name=""/>
        <dsp:cNvSpPr/>
      </dsp:nvSpPr>
      <dsp:spPr>
        <a:xfrm>
          <a:off x="0" y="0"/>
          <a:ext cx="9270206" cy="98583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Compliance – Statutory </a:t>
          </a:r>
        </a:p>
      </dsp:txBody>
      <dsp:txXfrm>
        <a:off x="28874" y="28874"/>
        <a:ext cx="8206411" cy="928089"/>
      </dsp:txXfrm>
    </dsp:sp>
    <dsp:sp modelId="{7B4C4EE2-6461-4937-9302-7EAF0A50726F}">
      <dsp:nvSpPr>
        <dsp:cNvPr id="0" name=""/>
        <dsp:cNvSpPr/>
      </dsp:nvSpPr>
      <dsp:spPr>
        <a:xfrm>
          <a:off x="817959" y="1150143"/>
          <a:ext cx="9270206" cy="98583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Required</a:t>
          </a:r>
        </a:p>
      </dsp:txBody>
      <dsp:txXfrm>
        <a:off x="846833" y="1179017"/>
        <a:ext cx="7753704" cy="928089"/>
      </dsp:txXfrm>
    </dsp:sp>
    <dsp:sp modelId="{703023E1-1D90-46B6-BD31-59D65951D7AD}">
      <dsp:nvSpPr>
        <dsp:cNvPr id="0" name=""/>
        <dsp:cNvSpPr/>
      </dsp:nvSpPr>
      <dsp:spPr>
        <a:xfrm>
          <a:off x="1635918" y="2300287"/>
          <a:ext cx="9270206" cy="98583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Recommended</a:t>
          </a:r>
        </a:p>
      </dsp:txBody>
      <dsp:txXfrm>
        <a:off x="1664792" y="2329161"/>
        <a:ext cx="7753704" cy="928089"/>
      </dsp:txXfrm>
    </dsp:sp>
    <dsp:sp modelId="{5E4DA404-C0C5-42D1-A793-2EEB70EA57D0}">
      <dsp:nvSpPr>
        <dsp:cNvPr id="0" name=""/>
        <dsp:cNvSpPr/>
      </dsp:nvSpPr>
      <dsp:spPr>
        <a:xfrm>
          <a:off x="8629411" y="747593"/>
          <a:ext cx="640794" cy="64079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773590" y="747593"/>
        <a:ext cx="352436" cy="482197"/>
      </dsp:txXfrm>
    </dsp:sp>
    <dsp:sp modelId="{34ADEC3F-2092-4F7C-B361-0953062131E4}">
      <dsp:nvSpPr>
        <dsp:cNvPr id="0" name=""/>
        <dsp:cNvSpPr/>
      </dsp:nvSpPr>
      <dsp:spPr>
        <a:xfrm>
          <a:off x="9447371" y="1891164"/>
          <a:ext cx="640794" cy="64079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91550" y="1891164"/>
        <a:ext cx="352436" cy="482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7E21F81-69D3-44AE-A16F-C0278292C1D8}" type="datetimeFigureOut">
              <a:rPr lang="en-US" smtClean="0"/>
              <a:t>7/31/2023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886307-977F-4CB0-A493-6AE41E3BEAFB}" type="slidenum">
              <a:rPr lang="en-US" smtClean="0"/>
              <a:t>‹#›</a:t>
            </a:fld>
            <a:endParaRPr lang="en-US"/>
          </a:p>
        </p:txBody>
      </p:sp>
    </p:spTree>
    <p:extLst>
      <p:ext uri="{BB962C8B-B14F-4D97-AF65-F5344CB8AC3E}">
        <p14:creationId xmlns:p14="http://schemas.microsoft.com/office/powerpoint/2010/main" val="145434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480704-F809-4BFB-ACE9-D17E6A0B8D6D}" type="datetimeFigureOut">
              <a:rPr lang="en-US" smtClean="0"/>
              <a:t>7/31/2023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A699F-74DD-429C-9825-256DC52F70CC}" type="slidenum">
              <a:rPr lang="en-US" smtClean="0"/>
              <a:t>‹#›</a:t>
            </a:fld>
            <a:endParaRPr lang="en-US"/>
          </a:p>
        </p:txBody>
      </p:sp>
    </p:spTree>
    <p:extLst>
      <p:ext uri="{BB962C8B-B14F-4D97-AF65-F5344CB8AC3E}">
        <p14:creationId xmlns:p14="http://schemas.microsoft.com/office/powerpoint/2010/main" val="228569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EB346-4DCC-4EF5-8108-C4B701C3E745}" type="slidenum">
              <a:rPr lang="en-US" smtClean="0"/>
              <a:t>4</a:t>
            </a:fld>
            <a:endParaRPr lang="en-US"/>
          </a:p>
        </p:txBody>
      </p:sp>
    </p:spTree>
    <p:extLst>
      <p:ext uri="{BB962C8B-B14F-4D97-AF65-F5344CB8AC3E}">
        <p14:creationId xmlns:p14="http://schemas.microsoft.com/office/powerpoint/2010/main" val="363351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EEB346-4DCC-4EF5-8108-C4B701C3E745}" type="slidenum">
              <a:rPr lang="en-US" smtClean="0"/>
              <a:t>5</a:t>
            </a:fld>
            <a:endParaRPr lang="en-US"/>
          </a:p>
        </p:txBody>
      </p:sp>
    </p:spTree>
    <p:extLst>
      <p:ext uri="{BB962C8B-B14F-4D97-AF65-F5344CB8AC3E}">
        <p14:creationId xmlns:p14="http://schemas.microsoft.com/office/powerpoint/2010/main" val="211569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CE7DB0F9-EB5A-4950-9845-787BA78C0A29}" type="slidenum">
              <a:rPr lang="en-US" altLang="en-US" sz="1100"/>
              <a:pPr/>
              <a:t>6</a:t>
            </a:fld>
            <a:endParaRPr lang="en-US" altLang="en-US" sz="1100"/>
          </a:p>
        </p:txBody>
      </p:sp>
    </p:spTree>
    <p:extLst>
      <p:ext uri="{BB962C8B-B14F-4D97-AF65-F5344CB8AC3E}">
        <p14:creationId xmlns:p14="http://schemas.microsoft.com/office/powerpoint/2010/main" val="299460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3057E0-F0C8-4D7C-BEF2-0700E68CAA02}"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267001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94E8E-6A39-40CB-BE16-005E9ADE3725}"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96658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D46E3-DA78-41B6-9EA5-C92B6BC22475}"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221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E5309B-6FF7-4550-99A8-259AC707B738}"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45013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8C108-AF5F-4DDE-8D8D-8C2DD742379B}"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110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4A884-A2DF-42A2-9D92-B10BFB7B7F18}"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60905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621B1-8294-4FDB-BE8B-08F084F067C4}"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752559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258D1D-970A-47EC-A313-E0E381F48F5C}"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62030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52414-9C72-4AC3-9CA0-7640F0D532F7}"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78244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1B591-FDD3-48E5-9DEF-29B9E6BCCAA6}" type="datetime1">
              <a:rPr lang="en-US" smtClean="0"/>
              <a:t>7/31/2023</a:t>
            </a:fld>
            <a:endParaRPr lang="en-US"/>
          </a:p>
        </p:txBody>
      </p:sp>
      <p:sp>
        <p:nvSpPr>
          <p:cNvPr id="5" name="Footer Placeholder 4"/>
          <p:cNvSpPr>
            <a:spLocks noGrp="1"/>
          </p:cNvSpPr>
          <p:nvPr>
            <p:ph type="ftr" sz="quarter" idx="11"/>
          </p:nvPr>
        </p:nvSpPr>
        <p:spPr/>
        <p:txBody>
          <a:bodyPr/>
          <a:lstStyle/>
          <a:p>
            <a:r>
              <a:rPr lang="en-US"/>
              <a:t>© 2016 Cynthia M. Hickman, Ed.D.</a:t>
            </a:r>
          </a:p>
        </p:txBody>
      </p:sp>
      <p:sp>
        <p:nvSpPr>
          <p:cNvPr id="6" name="Slide Number Placeholder 5"/>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7796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94E80-E612-4B1D-B196-167187C2E660}" type="datetime1">
              <a:rPr lang="en-US" smtClean="0"/>
              <a:t>7/31/2023</a:t>
            </a:fld>
            <a:endParaRPr lang="en-US"/>
          </a:p>
        </p:txBody>
      </p:sp>
      <p:sp>
        <p:nvSpPr>
          <p:cNvPr id="6" name="Footer Placeholder 5"/>
          <p:cNvSpPr>
            <a:spLocks noGrp="1"/>
          </p:cNvSpPr>
          <p:nvPr>
            <p:ph type="ftr" sz="quarter" idx="11"/>
          </p:nvPr>
        </p:nvSpPr>
        <p:spPr/>
        <p:txBody>
          <a:bodyPr/>
          <a:lstStyle/>
          <a:p>
            <a:r>
              <a:rPr lang="en-US"/>
              <a:t>© 2016 Cynthia M. Hickman, Ed.D.</a:t>
            </a:r>
          </a:p>
        </p:txBody>
      </p:sp>
      <p:sp>
        <p:nvSpPr>
          <p:cNvPr id="7" name="Slide Number Placeholder 6"/>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68383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B4B008-A504-43AC-AC25-142ACB6AF7D3}" type="datetime1">
              <a:rPr lang="en-US" smtClean="0"/>
              <a:t>7/31/2023</a:t>
            </a:fld>
            <a:endParaRPr lang="en-US"/>
          </a:p>
        </p:txBody>
      </p:sp>
      <p:sp>
        <p:nvSpPr>
          <p:cNvPr id="8" name="Footer Placeholder 7"/>
          <p:cNvSpPr>
            <a:spLocks noGrp="1"/>
          </p:cNvSpPr>
          <p:nvPr>
            <p:ph type="ftr" sz="quarter" idx="11"/>
          </p:nvPr>
        </p:nvSpPr>
        <p:spPr/>
        <p:txBody>
          <a:bodyPr/>
          <a:lstStyle/>
          <a:p>
            <a:r>
              <a:rPr lang="en-US"/>
              <a:t>© 2016 Cynthia M. Hickman, Ed.D.</a:t>
            </a:r>
          </a:p>
        </p:txBody>
      </p:sp>
      <p:sp>
        <p:nvSpPr>
          <p:cNvPr id="9" name="Slide Number Placeholder 8"/>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520967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EB8950-3773-41F1-A0F8-38C83D2B78D7}" type="datetime1">
              <a:rPr lang="en-US" smtClean="0"/>
              <a:t>7/31/2023</a:t>
            </a:fld>
            <a:endParaRPr lang="en-US"/>
          </a:p>
        </p:txBody>
      </p:sp>
      <p:sp>
        <p:nvSpPr>
          <p:cNvPr id="4" name="Footer Placeholder 3"/>
          <p:cNvSpPr>
            <a:spLocks noGrp="1"/>
          </p:cNvSpPr>
          <p:nvPr>
            <p:ph type="ftr" sz="quarter" idx="11"/>
          </p:nvPr>
        </p:nvSpPr>
        <p:spPr/>
        <p:txBody>
          <a:bodyPr/>
          <a:lstStyle/>
          <a:p>
            <a:r>
              <a:rPr lang="en-US"/>
              <a:t>© 2016 Cynthia M. Hickman, Ed.D.</a:t>
            </a:r>
          </a:p>
        </p:txBody>
      </p:sp>
      <p:sp>
        <p:nvSpPr>
          <p:cNvPr id="5" name="Slide Number Placeholder 4"/>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133558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FC8F1-9B35-465A-85DF-CBA8E5B75235}" type="datetime1">
              <a:rPr lang="en-US" smtClean="0"/>
              <a:t>7/31/2023</a:t>
            </a:fld>
            <a:endParaRPr lang="en-US"/>
          </a:p>
        </p:txBody>
      </p:sp>
      <p:sp>
        <p:nvSpPr>
          <p:cNvPr id="3" name="Footer Placeholder 2"/>
          <p:cNvSpPr>
            <a:spLocks noGrp="1"/>
          </p:cNvSpPr>
          <p:nvPr>
            <p:ph type="ftr" sz="quarter" idx="11"/>
          </p:nvPr>
        </p:nvSpPr>
        <p:spPr/>
        <p:txBody>
          <a:bodyPr/>
          <a:lstStyle/>
          <a:p>
            <a:r>
              <a:rPr lang="en-US"/>
              <a:t>© 2016 Cynthia M. Hickman, Ed.D.</a:t>
            </a:r>
          </a:p>
        </p:txBody>
      </p:sp>
      <p:sp>
        <p:nvSpPr>
          <p:cNvPr id="4" name="Slide Number Placeholder 3"/>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87193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B0F3F-D265-488C-97AF-212DE4693D97}" type="datetime1">
              <a:rPr lang="en-US" smtClean="0"/>
              <a:t>7/31/2023</a:t>
            </a:fld>
            <a:endParaRPr lang="en-US"/>
          </a:p>
        </p:txBody>
      </p:sp>
      <p:sp>
        <p:nvSpPr>
          <p:cNvPr id="6" name="Footer Placeholder 5"/>
          <p:cNvSpPr>
            <a:spLocks noGrp="1"/>
          </p:cNvSpPr>
          <p:nvPr>
            <p:ph type="ftr" sz="quarter" idx="11"/>
          </p:nvPr>
        </p:nvSpPr>
        <p:spPr/>
        <p:txBody>
          <a:bodyPr/>
          <a:lstStyle/>
          <a:p>
            <a:r>
              <a:rPr lang="en-US"/>
              <a:t>© 2016 Cynthia M. Hickman, Ed.D.</a:t>
            </a:r>
          </a:p>
        </p:txBody>
      </p:sp>
      <p:sp>
        <p:nvSpPr>
          <p:cNvPr id="7" name="Slide Number Placeholder 6"/>
          <p:cNvSpPr>
            <a:spLocks noGrp="1"/>
          </p:cNvSpPr>
          <p:nvPr>
            <p:ph type="sldNum" sz="quarter" idx="12"/>
          </p:nvPr>
        </p:nvSpPr>
        <p:spPr/>
        <p:txBody>
          <a:bodyPr/>
          <a:lstStyle/>
          <a:p>
            <a:fld id="{0B502633-3B75-4230-8B5B-AB0F667281E9}" type="slidenum">
              <a:rPr lang="en-US" smtClean="0"/>
              <a:t>‹#›</a:t>
            </a:fld>
            <a:endParaRPr lang="en-US"/>
          </a:p>
        </p:txBody>
      </p:sp>
    </p:spTree>
    <p:extLst>
      <p:ext uri="{BB962C8B-B14F-4D97-AF65-F5344CB8AC3E}">
        <p14:creationId xmlns:p14="http://schemas.microsoft.com/office/powerpoint/2010/main" val="32483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2016 Cynthia M. Hickman, Ed.D.</a:t>
            </a:r>
          </a:p>
        </p:txBody>
      </p:sp>
      <p:sp>
        <p:nvSpPr>
          <p:cNvPr id="7" name="Slide Number Placeholder 6"/>
          <p:cNvSpPr>
            <a:spLocks noGrp="1"/>
          </p:cNvSpPr>
          <p:nvPr>
            <p:ph type="sldNum" sz="quarter" idx="12"/>
          </p:nvPr>
        </p:nvSpPr>
        <p:spPr/>
        <p:txBody>
          <a:bodyPr/>
          <a:lstStyle/>
          <a:p>
            <a:fld id="{0B502633-3B75-4230-8B5B-AB0F667281E9}" type="slidenum">
              <a:rPr lang="en-US" smtClean="0"/>
              <a:t>‹#›</a:t>
            </a:fld>
            <a:endParaRPr lang="en-US"/>
          </a:p>
        </p:txBody>
      </p:sp>
      <p:sp>
        <p:nvSpPr>
          <p:cNvPr id="5" name="Date Placeholder 4"/>
          <p:cNvSpPr>
            <a:spLocks noGrp="1"/>
          </p:cNvSpPr>
          <p:nvPr>
            <p:ph type="dt" sz="half" idx="10"/>
          </p:nvPr>
        </p:nvSpPr>
        <p:spPr/>
        <p:txBody>
          <a:bodyPr/>
          <a:lstStyle/>
          <a:p>
            <a:fld id="{FC60FB6F-154A-47E1-A383-065D50B1D05E}" type="datetime1">
              <a:rPr lang="en-US" smtClean="0"/>
              <a:t>7/31/2023</a:t>
            </a:fld>
            <a:endParaRPr lang="en-US"/>
          </a:p>
        </p:txBody>
      </p:sp>
    </p:spTree>
    <p:extLst>
      <p:ext uri="{BB962C8B-B14F-4D97-AF65-F5344CB8AC3E}">
        <p14:creationId xmlns:p14="http://schemas.microsoft.com/office/powerpoint/2010/main" val="421544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6F46F4-A49E-436B-8BF3-C932E6F05B51}" type="datetime1">
              <a:rPr lang="en-US" smtClean="0"/>
              <a:t>7/31/2023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2016 Cynthia M. Hickman, Ed.D.</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502633-3B75-4230-8B5B-AB0F667281E9}" type="slidenum">
              <a:rPr lang="en-US" smtClean="0"/>
              <a:t>‹#›</a:t>
            </a:fld>
            <a:endParaRPr lang="en-US"/>
          </a:p>
        </p:txBody>
      </p:sp>
    </p:spTree>
    <p:extLst>
      <p:ext uri="{BB962C8B-B14F-4D97-AF65-F5344CB8AC3E}">
        <p14:creationId xmlns:p14="http://schemas.microsoft.com/office/powerpoint/2010/main" val="256244123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hyperlink" Target="http://intranet.co.cumberland.nj.u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intranet.co.cumberland.nj.u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intranet.co.cumberland.nj.us/?page_id=276" TargetMode="External"/><Relationship Id="rId2" Type="http://schemas.openxmlformats.org/officeDocument/2006/relationships/hyperlink" Target="mailto:cindhi@co.cumberland.nj.u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cindyhi@cumberlandcountynj.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 name="Group 10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 name="Straight Connector 10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10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0" name="Isosceles Triangle 10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1" name="Isosceles Triangle 11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677334" y="609600"/>
            <a:ext cx="8596668" cy="1320800"/>
          </a:xfrm>
        </p:spPr>
        <p:txBody>
          <a:bodyPr vert="horz" lIns="91440" tIns="45720" rIns="91440" bIns="45720" rtlCol="0" anchor="t">
            <a:normAutofit/>
          </a:bodyPr>
          <a:lstStyle/>
          <a:p>
            <a:pPr algn="l"/>
            <a:r>
              <a:rPr lang="en-US" sz="3600"/>
              <a:t>Cumberland </a:t>
            </a:r>
            <a:br>
              <a:rPr lang="en-US" sz="3600"/>
            </a:br>
            <a:r>
              <a:rPr lang="en-US" sz="3600"/>
              <a:t>County Government </a:t>
            </a:r>
          </a:p>
        </p:txBody>
      </p:sp>
      <p:pic>
        <p:nvPicPr>
          <p:cNvPr id="5" name="Picture 4" descr="A picture containing logo&#10;&#10;Description automatically generated">
            <a:extLst>
              <a:ext uri="{FF2B5EF4-FFF2-40B4-BE49-F238E27FC236}">
                <a16:creationId xmlns:a16="http://schemas.microsoft.com/office/drawing/2014/main" id="{2DAD93A8-59BE-0F06-1C4B-ACF48245B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74" y="2159331"/>
            <a:ext cx="2915973" cy="2915973"/>
          </a:xfrm>
          <a:prstGeom prst="rect">
            <a:avLst/>
          </a:prstGeom>
        </p:spPr>
      </p:pic>
      <p:sp>
        <p:nvSpPr>
          <p:cNvPr id="3" name="Subtitle 2"/>
          <p:cNvSpPr>
            <a:spLocks noGrp="1"/>
          </p:cNvSpPr>
          <p:nvPr>
            <p:ph type="subTitle" idx="1"/>
          </p:nvPr>
        </p:nvSpPr>
        <p:spPr>
          <a:xfrm>
            <a:off x="4063160" y="2160589"/>
            <a:ext cx="5207839" cy="3880773"/>
          </a:xfrm>
        </p:spPr>
        <p:txBody>
          <a:bodyPr vert="horz" lIns="91440" tIns="45720" rIns="91440" bIns="45720" rtlCol="0">
            <a:normAutofit lnSpcReduction="10000"/>
          </a:bodyPr>
          <a:lstStyle/>
          <a:p>
            <a:pPr algn="l">
              <a:lnSpc>
                <a:spcPct val="90000"/>
              </a:lnSpc>
              <a:buFont typeface="Wingdings 3" charset="2"/>
              <a:buChar char=""/>
            </a:pPr>
            <a:r>
              <a:rPr lang="en-US" sz="1700">
                <a:solidFill>
                  <a:schemeClr val="tx1">
                    <a:lumMod val="75000"/>
                    <a:lumOff val="25000"/>
                  </a:schemeClr>
                </a:solidFill>
              </a:rPr>
              <a:t>County Benefits</a:t>
            </a:r>
          </a:p>
          <a:p>
            <a:pPr lvl="1" algn="l">
              <a:lnSpc>
                <a:spcPct val="90000"/>
              </a:lnSpc>
              <a:buFont typeface="Wingdings 3" charset="2"/>
              <a:buChar char=""/>
            </a:pPr>
            <a:r>
              <a:rPr lang="en-US" sz="1700">
                <a:solidFill>
                  <a:schemeClr val="tx1">
                    <a:lumMod val="75000"/>
                    <a:lumOff val="25000"/>
                  </a:schemeClr>
                </a:solidFill>
              </a:rPr>
              <a:t>Aaron Smith, Confidential Assistant, Employee Benefits</a:t>
            </a:r>
          </a:p>
          <a:p>
            <a:pPr algn="l">
              <a:lnSpc>
                <a:spcPct val="90000"/>
              </a:lnSpc>
              <a:buFont typeface="Wingdings 3" charset="2"/>
              <a:buChar char=""/>
            </a:pPr>
            <a:endParaRPr lang="en-US" sz="1700">
              <a:solidFill>
                <a:schemeClr val="tx1">
                  <a:lumMod val="75000"/>
                  <a:lumOff val="25000"/>
                </a:schemeClr>
              </a:solidFill>
            </a:endParaRPr>
          </a:p>
          <a:p>
            <a:pPr algn="l">
              <a:lnSpc>
                <a:spcPct val="90000"/>
              </a:lnSpc>
              <a:buFont typeface="Wingdings 3" charset="2"/>
              <a:buChar char=""/>
            </a:pPr>
            <a:r>
              <a:rPr lang="en-US" sz="1700">
                <a:solidFill>
                  <a:schemeClr val="tx1">
                    <a:lumMod val="75000"/>
                    <a:lumOff val="25000"/>
                  </a:schemeClr>
                </a:solidFill>
              </a:rPr>
              <a:t>Customer Service, Ethics, Training, and Workplace Wellness</a:t>
            </a:r>
          </a:p>
          <a:p>
            <a:pPr algn="l">
              <a:lnSpc>
                <a:spcPct val="90000"/>
              </a:lnSpc>
              <a:buFont typeface="Wingdings 3" charset="2"/>
              <a:buChar char=""/>
            </a:pPr>
            <a:endParaRPr lang="en-US" sz="1700">
              <a:solidFill>
                <a:schemeClr val="tx1">
                  <a:lumMod val="75000"/>
                  <a:lumOff val="25000"/>
                </a:schemeClr>
              </a:solidFill>
            </a:endParaRPr>
          </a:p>
          <a:p>
            <a:pPr lvl="1" algn="l">
              <a:lnSpc>
                <a:spcPct val="90000"/>
              </a:lnSpc>
              <a:buFont typeface="Wingdings 3" charset="2"/>
              <a:buChar char=""/>
            </a:pPr>
            <a:r>
              <a:rPr lang="en-US" sz="1700">
                <a:solidFill>
                  <a:schemeClr val="tx1">
                    <a:lumMod val="75000"/>
                    <a:lumOff val="25000"/>
                  </a:schemeClr>
                </a:solidFill>
              </a:rPr>
              <a:t>Dr. Cindy Hickman, Ed.D. Director of Training and Development</a:t>
            </a:r>
          </a:p>
          <a:p>
            <a:pPr algn="l">
              <a:lnSpc>
                <a:spcPct val="90000"/>
              </a:lnSpc>
              <a:buFont typeface="Wingdings 3" charset="2"/>
              <a:buChar char=""/>
            </a:pPr>
            <a:endParaRPr lang="en-US" sz="1700">
              <a:solidFill>
                <a:schemeClr val="tx1">
                  <a:lumMod val="75000"/>
                  <a:lumOff val="25000"/>
                </a:schemeClr>
              </a:solidFill>
            </a:endParaRPr>
          </a:p>
          <a:p>
            <a:pPr algn="l">
              <a:lnSpc>
                <a:spcPct val="90000"/>
              </a:lnSpc>
              <a:buFont typeface="Wingdings 3" charset="2"/>
              <a:buChar char=""/>
            </a:pPr>
            <a:endParaRPr lang="en-US" sz="1700">
              <a:solidFill>
                <a:schemeClr val="tx1">
                  <a:lumMod val="75000"/>
                  <a:lumOff val="25000"/>
                </a:schemeClr>
              </a:solidFill>
            </a:endParaRPr>
          </a:p>
          <a:p>
            <a:pPr algn="l">
              <a:lnSpc>
                <a:spcPct val="90000"/>
              </a:lnSpc>
              <a:buFont typeface="Wingdings 3" charset="2"/>
              <a:buChar char=""/>
            </a:pPr>
            <a:r>
              <a:rPr lang="en-US" sz="1700">
                <a:solidFill>
                  <a:schemeClr val="tx1">
                    <a:lumMod val="75000"/>
                    <a:lumOff val="25000"/>
                  </a:schemeClr>
                </a:solidFill>
              </a:rPr>
              <a:t>Department of Personnel and Human Resources</a:t>
            </a:r>
          </a:p>
        </p:txBody>
      </p:sp>
    </p:spTree>
    <p:extLst>
      <p:ext uri="{BB962C8B-B14F-4D97-AF65-F5344CB8AC3E}">
        <p14:creationId xmlns:p14="http://schemas.microsoft.com/office/powerpoint/2010/main" val="177462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9" name="Group 512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130" name="Straight Connector 512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1" name="Straight Connector 513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4" name="Isosceles Triangle 513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8" name="Isosceles Triangle 513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39" name="Isosceles Triangle 513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124" name="Picture 4" descr="An Expert Witness's Conflict of Interest | Attorney at Law Magaz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11" r="8545"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1320800"/>
          </a:xfrm>
        </p:spPr>
        <p:txBody>
          <a:bodyPr vert="horz" lIns="91440" tIns="45720" rIns="91440" bIns="45720" rtlCol="0" anchor="t">
            <a:normAutofit/>
          </a:bodyPr>
          <a:lstStyle/>
          <a:p>
            <a:r>
              <a:rPr lang="en-US" sz="3600"/>
              <a:t>Code of Ethics</a:t>
            </a:r>
          </a:p>
        </p:txBody>
      </p:sp>
      <p:sp>
        <p:nvSpPr>
          <p:cNvPr id="3" name="Content Placeholder 2"/>
          <p:cNvSpPr>
            <a:spLocks noGrp="1"/>
          </p:cNvSpPr>
          <p:nvPr>
            <p:ph idx="1"/>
          </p:nvPr>
        </p:nvSpPr>
        <p:spPr>
          <a:xfrm>
            <a:off x="677334" y="2160589"/>
            <a:ext cx="3851122" cy="3880773"/>
          </a:xfrm>
        </p:spPr>
        <p:txBody>
          <a:bodyPr vert="horz" lIns="91440" tIns="45720" rIns="91440" bIns="45720" rtlCol="0">
            <a:normAutofit/>
          </a:bodyPr>
          <a:lstStyle/>
          <a:p>
            <a:r>
              <a:rPr lang="en-US" b="1" u="sng" dirty="0"/>
              <a:t>No County official or employee shall represent any private interests for the purpose of personal gain in any cause, </a:t>
            </a:r>
            <a:r>
              <a:rPr lang="en-US" dirty="0"/>
              <a:t>proceeding, or application before any County agency or department or in any litigation to which the County is a party. </a:t>
            </a:r>
          </a:p>
        </p:txBody>
      </p:sp>
      <p:cxnSp>
        <p:nvCxnSpPr>
          <p:cNvPr id="5141" name="Straight Connector 514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43" name="Straight Connector 514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4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4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5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4015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52" name="Straight Connector 615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3" name="Straight Connector 615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6" name="Isosceles Triangle 615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5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60" name="Isosceles Triangle 615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61" name="Isosceles Triangle 616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Rectangle 1"/>
          <p:cNvSpPr/>
          <p:nvPr/>
        </p:nvSpPr>
        <p:spPr>
          <a:xfrm>
            <a:off x="5209563" y="2160589"/>
            <a:ext cx="406443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b="1" u="sng" dirty="0">
                <a:solidFill>
                  <a:schemeClr val="tx1">
                    <a:lumMod val="75000"/>
                    <a:lumOff val="25000"/>
                  </a:schemeClr>
                </a:solidFill>
              </a:rPr>
              <a:t>No County official or employee shall accept employment, engage in any business transaction or make any investment which will be detrimental to the County, </a:t>
            </a:r>
            <a:r>
              <a:rPr lang="en-US" dirty="0">
                <a:solidFill>
                  <a:schemeClr val="tx1">
                    <a:lumMod val="75000"/>
                    <a:lumOff val="25000"/>
                  </a:schemeClr>
                </a:solidFill>
              </a:rPr>
              <a:t>in the exercise of his/her official duties, or which will interfere in any manner whatsoever with the discharge of his/her official duties. </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6146" name="Picture 2" descr="Business Transaction: Definition, Types &amp; Analysis - Video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86" r="36964"/>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6163" name="Isosceles Triangle 616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4550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73" name="Group 207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4" name="Straight Connector 207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5" name="Straight Connector 207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8" name="Isosceles Triangle 207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2" name="Isosceles Triangle 208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83" name="Isosceles Triangle 208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2050" name="Picture 2" descr="The 21st century case for the chain of command">
            <a:extLst>
              <a:ext uri="{FF2B5EF4-FFF2-40B4-BE49-F238E27FC236}">
                <a16:creationId xmlns:a16="http://schemas.microsoft.com/office/drawing/2014/main" id="{EE050779-2EB4-3C95-F1E7-B74E5D648E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1" r="14219"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F5A44-ED0D-2080-BC5F-B69239815DEE}"/>
              </a:ext>
            </a:extLst>
          </p:cNvPr>
          <p:cNvSpPr txBox="1"/>
          <p:nvPr/>
        </p:nvSpPr>
        <p:spPr>
          <a:xfrm>
            <a:off x="677333" y="1052623"/>
            <a:ext cx="3990359" cy="4988739"/>
          </a:xfrm>
          <a:prstGeom prst="rect">
            <a:avLst/>
          </a:prstGeom>
        </p:spPr>
        <p:txBody>
          <a:bodyPr vert="horz" lIns="91440" tIns="45720" rIns="91440" bIns="45720" rtlCol="0">
            <a:normAutofit fontScale="92500" lnSpcReduction="20000"/>
          </a:bodyPr>
          <a:lstStyle/>
          <a:p>
            <a:pPr>
              <a:spcBef>
                <a:spcPts val="1000"/>
              </a:spcBef>
              <a:buClr>
                <a:schemeClr val="accent1"/>
              </a:buClr>
              <a:buSzPct val="80000"/>
              <a:buFont typeface="Wingdings 3" charset="2"/>
              <a:buChar char=""/>
            </a:pPr>
            <a:r>
              <a:rPr lang="en-US" sz="2800" dirty="0">
                <a:solidFill>
                  <a:schemeClr val="tx1">
                    <a:lumMod val="75000"/>
                    <a:lumOff val="25000"/>
                  </a:schemeClr>
                </a:solidFill>
                <a:latin typeface="Britannic Bold" panose="020B0903060703020204" pitchFamily="34" charset="0"/>
              </a:rPr>
              <a:t>CHAIN OF COMMAND</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2100" dirty="0">
                <a:solidFill>
                  <a:schemeClr val="tx1">
                    <a:lumMod val="75000"/>
                    <a:lumOff val="25000"/>
                  </a:schemeClr>
                </a:solidFill>
              </a:rPr>
              <a:t>R</a:t>
            </a:r>
            <a:r>
              <a:rPr lang="en-US" sz="2100" dirty="0">
                <a:effectLst/>
                <a:latin typeface="Calibri" panose="020F0502020204030204" pitchFamily="34" charset="0"/>
                <a:ea typeface="Calibri" panose="020F0502020204030204" pitchFamily="34" charset="0"/>
              </a:rPr>
              <a:t>esolving issues at the lowest possible level and strive to find an equitable solution to any problem at hand. </a:t>
            </a:r>
          </a:p>
          <a:p>
            <a:pPr>
              <a:spcBef>
                <a:spcPts val="1000"/>
              </a:spcBef>
              <a:buClr>
                <a:schemeClr val="accent1"/>
              </a:buClr>
              <a:buSzPct val="80000"/>
              <a:buFont typeface="Wingdings 3" charset="2"/>
              <a:buChar char=""/>
            </a:pPr>
            <a:r>
              <a:rPr lang="en-US" sz="2100" dirty="0">
                <a:effectLst/>
                <a:latin typeface="Calibri" panose="020F0502020204030204" pitchFamily="34" charset="0"/>
                <a:ea typeface="Calibri" panose="020F0502020204030204" pitchFamily="34" charset="0"/>
              </a:rPr>
              <a:t>In most cases this can be achieved at the department level. </a:t>
            </a:r>
          </a:p>
          <a:p>
            <a:pPr>
              <a:spcBef>
                <a:spcPts val="1000"/>
              </a:spcBef>
              <a:buClr>
                <a:schemeClr val="accent1"/>
              </a:buClr>
              <a:buSzPct val="80000"/>
              <a:buFont typeface="Wingdings 3" charset="2"/>
              <a:buChar char=""/>
            </a:pPr>
            <a:r>
              <a:rPr lang="en-US" sz="2100" dirty="0">
                <a:effectLst/>
                <a:latin typeface="Calibri" panose="020F0502020204030204" pitchFamily="34" charset="0"/>
                <a:ea typeface="Calibri" panose="020F0502020204030204" pitchFamily="34" charset="0"/>
              </a:rPr>
              <a:t>If attempts to resolve the issue through this process are unsuccessful, or for situations that may be sensitive in nature, an employee may reach out to the Department of Personnel.</a:t>
            </a:r>
          </a:p>
          <a:p>
            <a:pPr>
              <a:spcBef>
                <a:spcPts val="1000"/>
              </a:spcBef>
              <a:buClr>
                <a:schemeClr val="accent1"/>
              </a:buClr>
              <a:buSzPct val="80000"/>
              <a:buFont typeface="Wingdings 3" charset="2"/>
              <a:buChar char=""/>
            </a:pPr>
            <a:endParaRPr lang="en-US" sz="2100" dirty="0">
              <a:effectLst/>
              <a:latin typeface="Calibri" panose="020F0502020204030204" pitchFamily="34" charset="0"/>
              <a:ea typeface="Calibri" panose="020F0502020204030204" pitchFamily="34" charset="0"/>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1500" dirty="0">
                <a:solidFill>
                  <a:schemeClr val="tx1">
                    <a:lumMod val="75000"/>
                    <a:lumOff val="25000"/>
                  </a:schemeClr>
                </a:solidFill>
              </a:rPr>
              <a:t>Exception: break chain to </a:t>
            </a:r>
            <a:r>
              <a:rPr lang="en-US" sz="1500" dirty="0"/>
              <a:t>report ethics violations, fraud, harassment, etc.</a:t>
            </a:r>
          </a:p>
        </p:txBody>
      </p:sp>
      <p:cxnSp>
        <p:nvCxnSpPr>
          <p:cNvPr id="2085" name="Straight Connector 208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7" name="Straight Connector 208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8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9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0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5743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66F7A8E-81C1-2328-5A9C-C831807763C4}"/>
              </a:ext>
            </a:extLst>
          </p:cNvPr>
          <p:cNvSpPr>
            <a:spLocks noGrp="1"/>
          </p:cNvSpPr>
          <p:nvPr>
            <p:ph type="title"/>
          </p:nvPr>
        </p:nvSpPr>
        <p:spPr>
          <a:xfrm>
            <a:off x="677334" y="4765972"/>
            <a:ext cx="8596668" cy="1320800"/>
          </a:xfrm>
        </p:spPr>
        <p:txBody>
          <a:bodyPr anchor="ctr">
            <a:normAutofit/>
          </a:bodyPr>
          <a:lstStyle/>
          <a:p>
            <a:r>
              <a:rPr lang="en-US" sz="4400">
                <a:solidFill>
                  <a:schemeClr val="bg1"/>
                </a:solidFill>
              </a:rPr>
              <a:t>Training</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16F466E-D51B-8FEC-F32D-7D0EB68DF249}"/>
              </a:ext>
            </a:extLst>
          </p:cNvPr>
          <p:cNvGraphicFramePr>
            <a:graphicFrameLocks noGrp="1"/>
          </p:cNvGraphicFramePr>
          <p:nvPr>
            <p:ph idx="1"/>
            <p:extLst>
              <p:ext uri="{D42A27DB-BD31-4B8C-83A1-F6EECF244321}">
                <p14:modId xmlns:p14="http://schemas.microsoft.com/office/powerpoint/2010/main" val="3642984039"/>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0822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DCA4D9-9206-0AD5-D3C3-D9BC865125C9}"/>
              </a:ext>
            </a:extLst>
          </p:cNvPr>
          <p:cNvSpPr txBox="1"/>
          <p:nvPr/>
        </p:nvSpPr>
        <p:spPr>
          <a:xfrm>
            <a:off x="925033" y="265816"/>
            <a:ext cx="11068492" cy="6232988"/>
          </a:xfrm>
          <a:prstGeom prst="rect">
            <a:avLst/>
          </a:prstGeom>
          <a:noFill/>
        </p:spPr>
        <p:txBody>
          <a:bodyPr wrap="square">
            <a:spAutoFit/>
          </a:bodyPr>
          <a:lstStyle/>
          <a:p>
            <a:pPr marL="0" marR="0" algn="ctr">
              <a:lnSpc>
                <a:spcPct val="107000"/>
              </a:lnSpc>
              <a:spcBef>
                <a:spcPts val="0"/>
              </a:spcBef>
              <a:spcAft>
                <a:spcPts val="800"/>
              </a:spcAf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New Hire List of Required Trainings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Orientation PowerPoint for benefits, introduction, and customer service and wellness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Location: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http://intranet.co.cumberland.nj.us/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Frequency: Upon Hire and Rehire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Hover over home page, hover on Personnel, scroll down and click on New Hire Orientation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Anti-Bullying Video, provided during Orientation.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Run, Hide, Fight video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Location: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http://intranet.co.cumberland.nj.us/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Frequency: Within first week of hire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Instructions to reach video once on website: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Hover over home page, hover on personnel, scroll down and click on Workplace Health and Safety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Emergency Action Plan Training (Department)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Contact your supervisor to attend an Emergency Action Plan Training from your leader for your facility.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Communicable Disease Awareness Workplace 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Location:</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http://intranet.co.cumberland.nj.us/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Frequency: Upon hire at orientation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Instructions to reach video once on website: Hover over home page, hover on personnel, scroll down and click on workplace health and safety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96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DA103-9877-C096-B684-C53644112130}"/>
              </a:ext>
            </a:extLst>
          </p:cNvPr>
          <p:cNvSpPr txBox="1"/>
          <p:nvPr/>
        </p:nvSpPr>
        <p:spPr>
          <a:xfrm>
            <a:off x="723015" y="584791"/>
            <a:ext cx="10558130" cy="5834033"/>
          </a:xfrm>
          <a:prstGeom prst="rect">
            <a:avLst/>
          </a:prstGeom>
          <a:noFill/>
        </p:spPr>
        <p:txBody>
          <a:bodyPr wrap="square">
            <a:spAutoFit/>
          </a:bodyPr>
          <a:lstStyle/>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Implicit Bias and Employee Conduct and Violence in the Workplace, BIS Library NJCE Learning Management System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Location: Live Webinar, J. Montgomery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Frequency: Upon Hire and every other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Public Employees Occupation Safety and Health (PEOSH) requirements (listed as PEOSH Safety 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Location: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http://intranet.co.cumberland.nj.us/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Frequency: Frequency varies depending on the Course Standards/Department requirements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Instructions to reach video once on website: Hover over home page, hover on personnel, scroll down and click on workplace health and safety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Safety Learning Management System (</a:t>
            </a:r>
            <a:r>
              <a:rPr lang="en-US" sz="1800" u="sng" dirty="0" err="1">
                <a:effectLst/>
                <a:latin typeface="Times New Roman" panose="02020603050405020304" pitchFamily="18" charset="0"/>
                <a:ea typeface="Calibri" panose="020F0502020204030204" pitchFamily="34" charset="0"/>
                <a:cs typeface="Times New Roman" panose="02020603050405020304" pitchFamily="18" charset="0"/>
              </a:rPr>
              <a:t>Bistrainer</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 will receive an activation email for your new user account. Once you log with username and new password, you have access to your required safety training webinars. The training Calendar has the list of classes available to you. Your requirements are listed on the PEOSH website according to your facility. You will also receive an email with links for LMS User training and FAQ sheets about the LMS.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Anti-harassment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Location: Legal Department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Frequency: Every two years, Legal Department will contact employees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964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291BFE-B692-BB56-4CF7-A3E78807B9D5}"/>
              </a:ext>
            </a:extLst>
          </p:cNvPr>
          <p:cNvSpPr txBox="1"/>
          <p:nvPr/>
        </p:nvSpPr>
        <p:spPr>
          <a:xfrm>
            <a:off x="871870" y="431561"/>
            <a:ext cx="9952074" cy="7183057"/>
          </a:xfrm>
          <a:prstGeom prst="rect">
            <a:avLst/>
          </a:prstGeom>
          <a:noFill/>
        </p:spPr>
        <p:txBody>
          <a:bodyPr wrap="square">
            <a:spAutoFit/>
          </a:bodyPr>
          <a:lstStyle/>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Leadership Series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Contact Dr. Hickman, </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cindhi@co.cumberland.nj.us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Contact Dr. Hickman if you are in a new Leadership 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Bullying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Sent to New Hires during New Hire Virtual Orientation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Once Upon 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Departmental On-the-Job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Location: Speak to your supervisor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Speak to your supervisor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Personnel Action Policies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Policy and Procedure Manual – Cumberland County Intranet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Social Media Policy (3.14)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County Acceptable Use Policy (4.23)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Information Technology Policies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Policy and Procedure Manual – Cumberland County Intranet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Computer Hardware and Support Policy (4.24)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Password and Remote Access Policy (4.25)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Mobile Device Management Policy (4.27)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Data Security and Personally Identifiable Information Policy (4.29)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rPr>
              <a:t>Knowbe4 Cybersecurity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Enrolled Upon Hire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Frequency: Once a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5"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6D8D90C2-5077-8382-CE38-113D73B46E6C}"/>
              </a:ext>
            </a:extLst>
          </p:cNvPr>
          <p:cNvPicPr>
            <a:picLocks noChangeAspect="1"/>
          </p:cNvPicPr>
          <p:nvPr/>
        </p:nvPicPr>
        <p:blipFill rotWithShape="1">
          <a:blip r:embed="rId2"/>
          <a:srcRect t="17287" r="1" b="1"/>
          <a:stretch/>
        </p:blipFill>
        <p:spPr>
          <a:xfrm>
            <a:off x="568452" y="571500"/>
            <a:ext cx="11055096" cy="5715000"/>
          </a:xfrm>
          <a:prstGeom prst="rect">
            <a:avLst/>
          </a:prstGeom>
        </p:spPr>
      </p:pic>
    </p:spTree>
    <p:extLst>
      <p:ext uri="{BB962C8B-B14F-4D97-AF65-F5344CB8AC3E}">
        <p14:creationId xmlns:p14="http://schemas.microsoft.com/office/powerpoint/2010/main" val="342083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table, email&#10;&#10;Description automatically generated">
            <a:extLst>
              <a:ext uri="{FF2B5EF4-FFF2-40B4-BE49-F238E27FC236}">
                <a16:creationId xmlns:a16="http://schemas.microsoft.com/office/drawing/2014/main" id="{7637BFB6-0706-AEE7-3067-C9E2CA5E87ED}"/>
              </a:ext>
            </a:extLst>
          </p:cNvPr>
          <p:cNvPicPr>
            <a:picLocks noChangeAspect="1"/>
          </p:cNvPicPr>
          <p:nvPr/>
        </p:nvPicPr>
        <p:blipFill rotWithShape="1">
          <a:blip r:embed="rId2"/>
          <a:srcRect t="10000"/>
          <a:stretch/>
        </p:blipFill>
        <p:spPr>
          <a:xfrm>
            <a:off x="20" y="10"/>
            <a:ext cx="12191980" cy="6857990"/>
          </a:xfrm>
          <a:prstGeom prst="rect">
            <a:avLst/>
          </a:prstGeom>
        </p:spPr>
      </p:pic>
    </p:spTree>
    <p:extLst>
      <p:ext uri="{BB962C8B-B14F-4D97-AF65-F5344CB8AC3E}">
        <p14:creationId xmlns:p14="http://schemas.microsoft.com/office/powerpoint/2010/main" val="216705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74EA85C8-A29A-6760-C7EF-EDCE9972B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272" y="1325697"/>
            <a:ext cx="6881456" cy="4206605"/>
          </a:xfrm>
          <a:prstGeom prst="rect">
            <a:avLst/>
          </a:prstGeom>
        </p:spPr>
      </p:pic>
    </p:spTree>
    <p:extLst>
      <p:ext uri="{BB962C8B-B14F-4D97-AF65-F5344CB8AC3E}">
        <p14:creationId xmlns:p14="http://schemas.microsoft.com/office/powerpoint/2010/main" val="239844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2" name="Straight Connector 11">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E755985-E2BB-7062-B0F8-E2D63CEDF35F}"/>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Agenda</a:t>
            </a:r>
          </a:p>
        </p:txBody>
      </p:sp>
      <p:sp>
        <p:nvSpPr>
          <p:cNvPr id="22" name="Rectangle 21">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D3A88F-3279-221A-E2D9-81EFC17B8E1C}"/>
              </a:ext>
            </a:extLst>
          </p:cNvPr>
          <p:cNvGraphicFramePr>
            <a:graphicFrameLocks noGrp="1"/>
          </p:cNvGraphicFramePr>
          <p:nvPr>
            <p:ph idx="1"/>
            <p:extLst>
              <p:ext uri="{D42A27DB-BD31-4B8C-83A1-F6EECF244321}">
                <p14:modId xmlns:p14="http://schemas.microsoft.com/office/powerpoint/2010/main" val="1747935501"/>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99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A7AE0B47-6453-00F8-6108-CAD8D6EDFFF5}"/>
              </a:ext>
            </a:extLst>
          </p:cNvPr>
          <p:cNvPicPr>
            <a:picLocks noChangeAspect="1"/>
          </p:cNvPicPr>
          <p:nvPr/>
        </p:nvPicPr>
        <p:blipFill rotWithShape="1">
          <a:blip r:embed="rId2"/>
          <a:srcRect r="1" b="17288"/>
          <a:stretch/>
        </p:blipFill>
        <p:spPr>
          <a:xfrm>
            <a:off x="568452" y="571500"/>
            <a:ext cx="11055096" cy="5715000"/>
          </a:xfrm>
          <a:prstGeom prst="rect">
            <a:avLst/>
          </a:prstGeom>
        </p:spPr>
      </p:pic>
    </p:spTree>
    <p:extLst>
      <p:ext uri="{BB962C8B-B14F-4D97-AF65-F5344CB8AC3E}">
        <p14:creationId xmlns:p14="http://schemas.microsoft.com/office/powerpoint/2010/main" val="104638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5 Simple Ways to Introduce Corporate Wellness Programs">
            <a:extLst>
              <a:ext uri="{FF2B5EF4-FFF2-40B4-BE49-F238E27FC236}">
                <a16:creationId xmlns:a16="http://schemas.microsoft.com/office/drawing/2014/main" id="{9C14970C-F522-0112-C954-30873138C5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32" r="-3" b="6287"/>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rkplace Wellness: Johnson &amp; Johnson's Healthiest Employees Goal | Johnson  &amp; Johnson">
            <a:extLst>
              <a:ext uri="{FF2B5EF4-FFF2-40B4-BE49-F238E27FC236}">
                <a16:creationId xmlns:a16="http://schemas.microsoft.com/office/drawing/2014/main" id="{5AEE9BD8-B6FB-C2F8-AF52-FB9A83780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1" r="6592" b="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ow to Measure/Evaluate Impact of Employee Wellness Programs">
            <a:extLst>
              <a:ext uri="{FF2B5EF4-FFF2-40B4-BE49-F238E27FC236}">
                <a16:creationId xmlns:a16="http://schemas.microsoft.com/office/drawing/2014/main" id="{77F0A22A-0269-7107-6C0C-32666D5C8F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02" r="14198" b="1"/>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34">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6">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4F074A9-245B-24A1-556A-1E9C08C22020}"/>
              </a:ext>
            </a:extLst>
          </p:cNvPr>
          <p:cNvSpPr/>
          <p:nvPr/>
        </p:nvSpPr>
        <p:spPr>
          <a:xfrm>
            <a:off x="520995" y="4593265"/>
            <a:ext cx="3944679" cy="1499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Multi-Dimensional Approach</a:t>
            </a:r>
          </a:p>
        </p:txBody>
      </p:sp>
    </p:spTree>
    <p:extLst>
      <p:ext uri="{BB962C8B-B14F-4D97-AF65-F5344CB8AC3E}">
        <p14:creationId xmlns:p14="http://schemas.microsoft.com/office/powerpoint/2010/main" val="249400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7">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9">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006CFA"/>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10;&#10;Description automatically generated">
            <a:extLst>
              <a:ext uri="{FF2B5EF4-FFF2-40B4-BE49-F238E27FC236}">
                <a16:creationId xmlns:a16="http://schemas.microsoft.com/office/drawing/2014/main" id="{32DC5DA4-1FCB-FC0C-46A2-D76B061B6816}"/>
              </a:ext>
            </a:extLst>
          </p:cNvPr>
          <p:cNvPicPr>
            <a:picLocks noChangeAspect="1"/>
          </p:cNvPicPr>
          <p:nvPr/>
        </p:nvPicPr>
        <p:blipFill rotWithShape="1">
          <a:blip r:embed="rId2">
            <a:extLst>
              <a:ext uri="{28A0092B-C50C-407E-A947-70E740481C1C}">
                <a14:useLocalDpi xmlns:a14="http://schemas.microsoft.com/office/drawing/2010/main" val="0"/>
              </a:ext>
            </a:extLst>
          </a:blip>
          <a:srcRect t="553" r="1" b="13946"/>
          <a:stretch/>
        </p:blipFill>
        <p:spPr>
          <a:xfrm>
            <a:off x="643467" y="643467"/>
            <a:ext cx="10905066" cy="5571066"/>
          </a:xfrm>
          <a:prstGeom prst="rect">
            <a:avLst/>
          </a:prstGeom>
        </p:spPr>
      </p:pic>
    </p:spTree>
    <p:extLst>
      <p:ext uri="{BB962C8B-B14F-4D97-AF65-F5344CB8AC3E}">
        <p14:creationId xmlns:p14="http://schemas.microsoft.com/office/powerpoint/2010/main" val="326582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260B7E6-ADB2-F27E-141D-5E150F15B8C5}"/>
              </a:ext>
            </a:extLst>
          </p:cNvPr>
          <p:cNvPicPr>
            <a:picLocks noChangeAspect="1"/>
          </p:cNvPicPr>
          <p:nvPr/>
        </p:nvPicPr>
        <p:blipFill rotWithShape="1">
          <a:blip r:embed="rId2">
            <a:extLst>
              <a:ext uri="{28A0092B-C50C-407E-A947-70E740481C1C}">
                <a14:useLocalDpi xmlns:a14="http://schemas.microsoft.com/office/drawing/2010/main" val="0"/>
              </a:ext>
            </a:extLst>
          </a:blip>
          <a:srcRect t="28057" r="1" b="4588"/>
          <a:stretch/>
        </p:blipFill>
        <p:spPr>
          <a:xfrm>
            <a:off x="568452" y="571500"/>
            <a:ext cx="11055096" cy="5715000"/>
          </a:xfrm>
          <a:prstGeom prst="rect">
            <a:avLst/>
          </a:prstGeom>
        </p:spPr>
      </p:pic>
    </p:spTree>
    <p:extLst>
      <p:ext uri="{BB962C8B-B14F-4D97-AF65-F5344CB8AC3E}">
        <p14:creationId xmlns:p14="http://schemas.microsoft.com/office/powerpoint/2010/main" val="2502503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79201AD-6257-045E-C974-06E739272955}"/>
              </a:ext>
            </a:extLst>
          </p:cNvPr>
          <p:cNvPicPr>
            <a:picLocks noChangeAspect="1"/>
          </p:cNvPicPr>
          <p:nvPr/>
        </p:nvPicPr>
        <p:blipFill rotWithShape="1">
          <a:blip r:embed="rId2">
            <a:extLst>
              <a:ext uri="{28A0092B-C50C-407E-A947-70E740481C1C}">
                <a14:useLocalDpi xmlns:a14="http://schemas.microsoft.com/office/drawing/2010/main" val="0"/>
              </a:ext>
            </a:extLst>
          </a:blip>
          <a:srcRect t="18828" r="1" b="12245"/>
          <a:stretch/>
        </p:blipFill>
        <p:spPr>
          <a:xfrm>
            <a:off x="568452" y="571500"/>
            <a:ext cx="11055096" cy="5715000"/>
          </a:xfrm>
          <a:prstGeom prst="rect">
            <a:avLst/>
          </a:prstGeom>
        </p:spPr>
      </p:pic>
    </p:spTree>
    <p:extLst>
      <p:ext uri="{BB962C8B-B14F-4D97-AF65-F5344CB8AC3E}">
        <p14:creationId xmlns:p14="http://schemas.microsoft.com/office/powerpoint/2010/main" val="241119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Isosceles Triangle 2060">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6" name="Isosceles Triangle 2065">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68" name="Rectangle 2067">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a:extLst>
              <a:ext uri="{FF2B5EF4-FFF2-40B4-BE49-F238E27FC236}">
                <a16:creationId xmlns:a16="http://schemas.microsoft.com/office/drawing/2014/main" id="{74F1F970-C62C-54F9-19A3-D2B216C3E1F1}"/>
              </a:ext>
            </a:extLst>
          </p:cNvPr>
          <p:cNvPicPr>
            <a:picLocks noChangeAspect="1"/>
          </p:cNvPicPr>
          <p:nvPr/>
        </p:nvPicPr>
        <p:blipFill rotWithShape="1">
          <a:blip r:embed="rId2">
            <a:extLst>
              <a:ext uri="{28A0092B-C50C-407E-A947-70E740481C1C}">
                <a14:useLocalDpi xmlns:a14="http://schemas.microsoft.com/office/drawing/2010/main" val="0"/>
              </a:ext>
            </a:extLst>
          </a:blip>
          <a:srcRect t="4072" r="-1" b="9022"/>
          <a:stretch/>
        </p:blipFill>
        <p:spPr>
          <a:xfrm>
            <a:off x="1403692" y="1131994"/>
            <a:ext cx="4091144" cy="4602479"/>
          </a:xfrm>
          <a:prstGeom prst="rect">
            <a:avLst/>
          </a:prstGeom>
        </p:spPr>
      </p:pic>
      <p:cxnSp>
        <p:nvCxnSpPr>
          <p:cNvPr id="2070" name="Straight Connector 2069">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All About Our Fabulous Virtual Classes! - Pinot's Palette">
            <a:extLst>
              <a:ext uri="{FF2B5EF4-FFF2-40B4-BE49-F238E27FC236}">
                <a16:creationId xmlns:a16="http://schemas.microsoft.com/office/drawing/2014/main" id="{174C81EB-1E2F-C591-EC7D-81A57510C1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77" r="24499" b="-2"/>
          <a:stretch/>
        </p:blipFill>
        <p:spPr bwMode="auto">
          <a:xfrm>
            <a:off x="6693808" y="1131993"/>
            <a:ext cx="4091122" cy="46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12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Isosceles Triangle 1036">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044" name="Rectangle 1043">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watercraft, transport, sailing vessel&#10;&#10;Description automatically generated">
            <a:extLst>
              <a:ext uri="{FF2B5EF4-FFF2-40B4-BE49-F238E27FC236}">
                <a16:creationId xmlns:a16="http://schemas.microsoft.com/office/drawing/2014/main" id="{BAC126CC-82D5-825D-5A15-18E9274F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97" y="936571"/>
            <a:ext cx="4099342" cy="5306592"/>
          </a:xfrm>
          <a:prstGeom prst="rect">
            <a:avLst/>
          </a:prstGeom>
        </p:spPr>
      </p:pic>
      <p:cxnSp>
        <p:nvCxnSpPr>
          <p:cNvPr id="1046" name="Straight Connector 1045">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The Case for Seasonal Eating">
            <a:extLst>
              <a:ext uri="{FF2B5EF4-FFF2-40B4-BE49-F238E27FC236}">
                <a16:creationId xmlns:a16="http://schemas.microsoft.com/office/drawing/2014/main" id="{6D1E671F-C5F9-D3C4-11D9-A9D7531F53F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4367" y="1980106"/>
            <a:ext cx="4650004" cy="290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49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1DC778F-EF1A-4C1B-B1AD-BA37A74E5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613FCDB4-670C-4568-96EE-093382A9E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ADA86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ed a Morale Booster? Therapy Dogs Can Help">
            <a:extLst>
              <a:ext uri="{FF2B5EF4-FFF2-40B4-BE49-F238E27FC236}">
                <a16:creationId xmlns:a16="http://schemas.microsoft.com/office/drawing/2014/main" id="{7F2785FA-4E84-C0CC-39A8-E5F3FC8E36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18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6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7" name="Group 4106">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08" name="Straight Connector 4107">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09"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0"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1" name="Isosceles Triangle 4110">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2"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3"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4"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5" name="Isosceles Triangle 4114">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16" name="Isosceles Triangle 4115">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118" name="Rectangle 4117">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Questions &amp; Answers | Bible Study Page">
            <a:extLst>
              <a:ext uri="{FF2B5EF4-FFF2-40B4-BE49-F238E27FC236}">
                <a16:creationId xmlns:a16="http://schemas.microsoft.com/office/drawing/2014/main" id="{B802DC83-84ED-9DC8-5028-D262691156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5" r="1" b="38814"/>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udent Survey">
            <a:extLst>
              <a:ext uri="{FF2B5EF4-FFF2-40B4-BE49-F238E27FC236}">
                <a16:creationId xmlns:a16="http://schemas.microsoft.com/office/drawing/2014/main" id="{15F3BF62-D3F4-946D-1893-14819F496E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39" r="22103"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776EA2-ECFF-207C-8897-316FF1544307}"/>
              </a:ext>
            </a:extLst>
          </p:cNvPr>
          <p:cNvSpPr>
            <a:spLocks noGrp="1"/>
          </p:cNvSpPr>
          <p:nvPr>
            <p:ph type="title"/>
          </p:nvPr>
        </p:nvSpPr>
        <p:spPr>
          <a:xfrm>
            <a:off x="677333" y="609600"/>
            <a:ext cx="3851123" cy="1320800"/>
          </a:xfrm>
        </p:spPr>
        <p:txBody>
          <a:bodyPr>
            <a:normAutofit/>
          </a:bodyPr>
          <a:lstStyle/>
          <a:p>
            <a:pPr>
              <a:lnSpc>
                <a:spcPct val="90000"/>
              </a:lnSpc>
            </a:pPr>
            <a:r>
              <a:rPr lang="en-US" sz="2800"/>
              <a:t>New Hire Orientation Feedback Survey</a:t>
            </a:r>
          </a:p>
        </p:txBody>
      </p:sp>
      <p:sp>
        <p:nvSpPr>
          <p:cNvPr id="3" name="Content Placeholder 2">
            <a:extLst>
              <a:ext uri="{FF2B5EF4-FFF2-40B4-BE49-F238E27FC236}">
                <a16:creationId xmlns:a16="http://schemas.microsoft.com/office/drawing/2014/main" id="{A5113DCD-A5CA-DF2B-6CC0-DF873F1A7A1D}"/>
              </a:ext>
            </a:extLst>
          </p:cNvPr>
          <p:cNvSpPr>
            <a:spLocks noGrp="1"/>
          </p:cNvSpPr>
          <p:nvPr>
            <p:ph idx="1"/>
          </p:nvPr>
        </p:nvSpPr>
        <p:spPr>
          <a:xfrm>
            <a:off x="677334" y="2160589"/>
            <a:ext cx="3851122" cy="3880773"/>
          </a:xfrm>
        </p:spPr>
        <p:txBody>
          <a:bodyPr>
            <a:normAutofit/>
          </a:bodyPr>
          <a:lstStyle/>
          <a:p>
            <a:r>
              <a:rPr lang="en-US" dirty="0"/>
              <a:t>After orientation you will receive an email with a brief survey about your experience today.</a:t>
            </a:r>
          </a:p>
        </p:txBody>
      </p:sp>
      <p:cxnSp>
        <p:nvCxnSpPr>
          <p:cNvPr id="1031" name="Straight Connector 103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44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Isosceles Triangle 103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2" name="Isosceles Triangle 104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44" name="Rectangle 104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utting the “public” in public servant">
            <a:extLst>
              <a:ext uri="{FF2B5EF4-FFF2-40B4-BE49-F238E27FC236}">
                <a16:creationId xmlns:a16="http://schemas.microsoft.com/office/drawing/2014/main" id="{8F4FDDF8-379A-92B6-9948-D15E36A092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6309" y="1687467"/>
            <a:ext cx="9941259" cy="3479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813761-107B-891E-2A8B-4D80890F1DA5}"/>
              </a:ext>
            </a:extLst>
          </p:cNvPr>
          <p:cNvSpPr/>
          <p:nvPr/>
        </p:nvSpPr>
        <p:spPr>
          <a:xfrm>
            <a:off x="3615070" y="5518298"/>
            <a:ext cx="5716256" cy="606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Role of a Public Servant</a:t>
            </a:r>
          </a:p>
        </p:txBody>
      </p:sp>
    </p:spTree>
    <p:extLst>
      <p:ext uri="{BB962C8B-B14F-4D97-AF65-F5344CB8AC3E}">
        <p14:creationId xmlns:p14="http://schemas.microsoft.com/office/powerpoint/2010/main" val="278994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FDF1-8E14-2528-2006-336B95965F54}"/>
              </a:ext>
            </a:extLst>
          </p:cNvPr>
          <p:cNvSpPr>
            <a:spLocks noGrp="1"/>
          </p:cNvSpPr>
          <p:nvPr>
            <p:ph type="title"/>
          </p:nvPr>
        </p:nvSpPr>
        <p:spPr>
          <a:xfrm>
            <a:off x="677334" y="609600"/>
            <a:ext cx="8596668" cy="1320800"/>
          </a:xfrm>
        </p:spPr>
        <p:txBody>
          <a:bodyPr anchor="t">
            <a:normAutofit/>
          </a:bodyPr>
          <a:lstStyle/>
          <a:p>
            <a:r>
              <a:rPr lang="en-US"/>
              <a:t>Contact Information</a:t>
            </a:r>
            <a:endParaRPr lang="en-US" dirty="0"/>
          </a:p>
        </p:txBody>
      </p:sp>
      <p:sp>
        <p:nvSpPr>
          <p:cNvPr id="3" name="Content Placeholder 2">
            <a:extLst>
              <a:ext uri="{FF2B5EF4-FFF2-40B4-BE49-F238E27FC236}">
                <a16:creationId xmlns:a16="http://schemas.microsoft.com/office/drawing/2014/main" id="{27482CEC-A411-DB48-E90D-8A3AA9E7FEE3}"/>
              </a:ext>
            </a:extLst>
          </p:cNvPr>
          <p:cNvSpPr>
            <a:spLocks noGrp="1"/>
          </p:cNvSpPr>
          <p:nvPr>
            <p:ph idx="1"/>
          </p:nvPr>
        </p:nvSpPr>
        <p:spPr>
          <a:xfrm>
            <a:off x="6336287" y="2160589"/>
            <a:ext cx="2934714" cy="3880773"/>
          </a:xfrm>
        </p:spPr>
        <p:txBody>
          <a:bodyPr>
            <a:normAutofit/>
          </a:bodyPr>
          <a:lstStyle/>
          <a:p>
            <a:r>
              <a:rPr lang="en-US" dirty="0"/>
              <a:t>Dr. Cindy Hickman, Ed.D.</a:t>
            </a:r>
          </a:p>
          <a:p>
            <a:pPr lvl="1"/>
            <a:r>
              <a:rPr lang="en-US" dirty="0"/>
              <a:t>Director of Training and Development</a:t>
            </a:r>
          </a:p>
          <a:p>
            <a:r>
              <a:rPr lang="en-US" dirty="0">
                <a:hlinkClick r:id="rId2"/>
              </a:rPr>
              <a:t>cindyhi@cumberlandcountynj.gov</a:t>
            </a:r>
            <a:endParaRPr lang="en-US" dirty="0"/>
          </a:p>
          <a:p>
            <a:r>
              <a:rPr lang="en-US" dirty="0"/>
              <a:t>856 238-6799</a:t>
            </a:r>
          </a:p>
          <a:p>
            <a:pPr marL="0" indent="0">
              <a:buNone/>
            </a:pPr>
            <a:endParaRPr lang="en-US" dirty="0"/>
          </a:p>
        </p:txBody>
      </p:sp>
      <p:pic>
        <p:nvPicPr>
          <p:cNvPr id="3074" name="Picture 2" descr="Thank You Ink Brush Vector Lettering Thank You Modern Phrase Handwritten  Vector Calligraphy With Swooshes Stock Illustration - Download Image Now -  iStock">
            <a:extLst>
              <a:ext uri="{FF2B5EF4-FFF2-40B4-BE49-F238E27FC236}">
                <a16:creationId xmlns:a16="http://schemas.microsoft.com/office/drawing/2014/main" id="{7FB4A0CF-67B1-2625-A169-74814E427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4" r="17188"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72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king ownership in customer service">
            <a:extLst>
              <a:ext uri="{FF2B5EF4-FFF2-40B4-BE49-F238E27FC236}">
                <a16:creationId xmlns:a16="http://schemas.microsoft.com/office/drawing/2014/main" id="{647D0760-5203-408B-984D-DFA236E2AB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0103" y="1320066"/>
            <a:ext cx="7951794" cy="417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7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630" y="2550875"/>
            <a:ext cx="4208019" cy="1756250"/>
          </a:xfrm>
          <a:noFill/>
          <a:ln>
            <a:solidFill>
              <a:schemeClr val="bg1"/>
            </a:solidFill>
          </a:ln>
        </p:spPr>
        <p:txBody>
          <a:bodyPr>
            <a:normAutofit/>
          </a:bodyPr>
          <a:lstStyle/>
          <a:p>
            <a:r>
              <a:rPr lang="en-US" sz="1650">
                <a:solidFill>
                  <a:schemeClr val="bg1"/>
                </a:solidFill>
              </a:rPr>
              <a:t>People tend to place more emphasis on how they are treated rather than the quality of the product or service they receive.</a:t>
            </a:r>
            <a:br>
              <a:rPr lang="en-US" sz="1650">
                <a:solidFill>
                  <a:schemeClr val="bg1"/>
                </a:solidFill>
              </a:rPr>
            </a:br>
            <a:endParaRPr lang="en-US" sz="1650">
              <a:solidFill>
                <a:schemeClr val="bg1"/>
              </a:solidFill>
            </a:endParaRPr>
          </a:p>
        </p:txBody>
      </p:sp>
      <p:sp>
        <p:nvSpPr>
          <p:cNvPr id="3" name="Content Placeholder 2"/>
          <p:cNvSpPr>
            <a:spLocks noGrp="1"/>
          </p:cNvSpPr>
          <p:nvPr>
            <p:ph idx="1"/>
          </p:nvPr>
        </p:nvSpPr>
        <p:spPr>
          <a:xfrm>
            <a:off x="6615114" y="1882486"/>
            <a:ext cx="3572827" cy="3398174"/>
          </a:xfrm>
        </p:spPr>
        <p:txBody>
          <a:bodyPr anchor="ctr">
            <a:normAutofit fontScale="85000" lnSpcReduction="20000"/>
          </a:bodyPr>
          <a:lstStyle/>
          <a:p>
            <a:pPr>
              <a:lnSpc>
                <a:spcPct val="90000"/>
              </a:lnSpc>
            </a:pPr>
            <a:r>
              <a:rPr lang="en-US" sz="2400"/>
              <a:t>A dissatisfied public can:</a:t>
            </a:r>
          </a:p>
          <a:p>
            <a:pPr lvl="2">
              <a:lnSpc>
                <a:spcPct val="90000"/>
              </a:lnSpc>
            </a:pPr>
            <a:r>
              <a:rPr lang="en-US" sz="2400"/>
              <a:t>Attend County Commissioner meetings</a:t>
            </a:r>
          </a:p>
          <a:p>
            <a:pPr lvl="2">
              <a:lnSpc>
                <a:spcPct val="90000"/>
              </a:lnSpc>
            </a:pPr>
            <a:r>
              <a:rPr lang="en-US" sz="2400"/>
              <a:t>Call County Commissioners or Governor to complain</a:t>
            </a:r>
          </a:p>
          <a:p>
            <a:pPr lvl="2">
              <a:lnSpc>
                <a:spcPct val="90000"/>
              </a:lnSpc>
            </a:pPr>
            <a:r>
              <a:rPr lang="en-US" sz="2400"/>
              <a:t>Call the Admin Team to complain</a:t>
            </a:r>
          </a:p>
          <a:p>
            <a:pPr lvl="2">
              <a:lnSpc>
                <a:spcPct val="90000"/>
              </a:lnSpc>
            </a:pPr>
            <a:r>
              <a:rPr lang="en-US" sz="2400"/>
              <a:t>Bring lawsuits and other legal actions</a:t>
            </a:r>
            <a:endParaRPr lang="en-US"/>
          </a:p>
          <a:p>
            <a:pPr lvl="2">
              <a:lnSpc>
                <a:spcPct val="90000"/>
              </a:lnSpc>
            </a:pPr>
            <a:endParaRPr lang="en-US" dirty="0"/>
          </a:p>
        </p:txBody>
      </p:sp>
      <p:sp>
        <p:nvSpPr>
          <p:cNvPr id="5" name="Rectangle 4">
            <a:extLst>
              <a:ext uri="{FF2B5EF4-FFF2-40B4-BE49-F238E27FC236}">
                <a16:creationId xmlns:a16="http://schemas.microsoft.com/office/drawing/2014/main" id="{05E63A7E-1A0B-4FC4-B91B-D81EB46F3016}"/>
              </a:ext>
            </a:extLst>
          </p:cNvPr>
          <p:cNvSpPr/>
          <p:nvPr/>
        </p:nvSpPr>
        <p:spPr>
          <a:xfrm>
            <a:off x="1765005" y="2334222"/>
            <a:ext cx="4525663" cy="2822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a:p>
            <a:pPr algn="ctr"/>
            <a:r>
              <a:rPr lang="en-US" sz="2400">
                <a:solidFill>
                  <a:schemeClr val="tx1"/>
                </a:solidFill>
              </a:rPr>
              <a:t>People tend to place more emphasis on </a:t>
            </a:r>
            <a:r>
              <a:rPr lang="en-US" sz="2400" i="1">
                <a:solidFill>
                  <a:schemeClr val="tx1"/>
                </a:solidFill>
              </a:rPr>
              <a:t>how they are treated </a:t>
            </a:r>
            <a:r>
              <a:rPr lang="en-US" sz="2400">
                <a:solidFill>
                  <a:schemeClr val="tx1"/>
                </a:solidFill>
              </a:rPr>
              <a:t>rather</a:t>
            </a:r>
            <a:r>
              <a:rPr lang="en-US" sz="2400" i="1">
                <a:solidFill>
                  <a:schemeClr val="tx1"/>
                </a:solidFill>
              </a:rPr>
              <a:t> </a:t>
            </a:r>
            <a:r>
              <a:rPr lang="en-US" sz="2400">
                <a:solidFill>
                  <a:schemeClr val="tx1"/>
                </a:solidFill>
              </a:rPr>
              <a:t>than </a:t>
            </a:r>
            <a:r>
              <a:rPr lang="en-US" sz="2400" i="1">
                <a:solidFill>
                  <a:schemeClr val="tx1"/>
                </a:solidFill>
              </a:rPr>
              <a:t>the quality of the product or service they receive.</a:t>
            </a:r>
            <a:br>
              <a:rPr lang="en-US" sz="2400" i="1">
                <a:solidFill>
                  <a:schemeClr val="tx1"/>
                </a:solidFill>
              </a:rPr>
            </a:br>
            <a:endParaRPr lang="en-US" sz="2400" i="1" dirty="0">
              <a:solidFill>
                <a:schemeClr val="tx1"/>
              </a:solidFill>
            </a:endParaRPr>
          </a:p>
        </p:txBody>
      </p:sp>
      <p:pic>
        <p:nvPicPr>
          <p:cNvPr id="3074" name="Picture 2" descr="23 of the best things to say to an angry customer | Customer Experience  Insight">
            <a:extLst>
              <a:ext uri="{FF2B5EF4-FFF2-40B4-BE49-F238E27FC236}">
                <a16:creationId xmlns:a16="http://schemas.microsoft.com/office/drawing/2014/main" id="{2BF0F7A0-4F77-CD2D-491F-BFDACB2F8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548" y="239608"/>
            <a:ext cx="2198576" cy="176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0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91" name="Rectangle 9729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7293" name="Rectangle 9729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295" name="Straight Connector 9729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297" name="Straight Connector 9729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729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3" name="Isosceles Triangle 9730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7" name="Isosceles Triangle 9730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7309" name="Freeform: Shape 9730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282" name="Title 1"/>
          <p:cNvSpPr>
            <a:spLocks noGrp="1"/>
          </p:cNvSpPr>
          <p:nvPr>
            <p:ph type="title"/>
          </p:nvPr>
        </p:nvSpPr>
        <p:spPr>
          <a:xfrm>
            <a:off x="7181723" y="609600"/>
            <a:ext cx="4512989" cy="2227730"/>
          </a:xfrm>
        </p:spPr>
        <p:txBody>
          <a:bodyPr anchor="ctr">
            <a:normAutofit/>
          </a:bodyPr>
          <a:lstStyle/>
          <a:p>
            <a:r>
              <a:rPr lang="en-US" altLang="en-US">
                <a:solidFill>
                  <a:srgbClr val="FFFFFF"/>
                </a:solidFill>
              </a:rPr>
              <a:t>Remember this…no matter how difficult the customer is…</a:t>
            </a:r>
          </a:p>
        </p:txBody>
      </p:sp>
      <p:pic>
        <p:nvPicPr>
          <p:cNvPr id="97288" name="Graphic 97287" descr="Cycle with People">
            <a:extLst>
              <a:ext uri="{FF2B5EF4-FFF2-40B4-BE49-F238E27FC236}">
                <a16:creationId xmlns:a16="http://schemas.microsoft.com/office/drawing/2014/main" id="{E4A3A4B9-EA88-ACDE-7D7F-EDBC5B18E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97283" name="Content Placeholder 2"/>
          <p:cNvSpPr>
            <a:spLocks noGrp="1"/>
          </p:cNvSpPr>
          <p:nvPr>
            <p:ph idx="1"/>
          </p:nvPr>
        </p:nvSpPr>
        <p:spPr>
          <a:xfrm>
            <a:off x="7181725" y="2837329"/>
            <a:ext cx="4512988" cy="3317938"/>
          </a:xfrm>
        </p:spPr>
        <p:txBody>
          <a:bodyPr anchor="t">
            <a:normAutofit/>
          </a:bodyPr>
          <a:lstStyle/>
          <a:p>
            <a:pPr>
              <a:defRPr/>
            </a:pPr>
            <a:r>
              <a:rPr lang="en-US" sz="4000" dirty="0">
                <a:solidFill>
                  <a:schemeClr val="tx1"/>
                </a:solidFill>
                <a:latin typeface="Monotype Corsiva" panose="03010101010201010101" pitchFamily="66" charset="0"/>
              </a:rPr>
              <a:t>“The customer is the reason you have your job.”</a:t>
            </a:r>
          </a:p>
        </p:txBody>
      </p:sp>
    </p:spTree>
    <p:extLst>
      <p:ext uri="{BB962C8B-B14F-4D97-AF65-F5344CB8AC3E}">
        <p14:creationId xmlns:p14="http://schemas.microsoft.com/office/powerpoint/2010/main" val="239832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Guide to Gift Giving Around The World | Cultures &amp; Gift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02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3" y="609600"/>
            <a:ext cx="3851123" cy="1320800"/>
          </a:xfrm>
        </p:spPr>
        <p:txBody>
          <a:bodyPr>
            <a:normAutofit/>
          </a:bodyPr>
          <a:lstStyle/>
          <a:p>
            <a:r>
              <a:rPr lang="en-US"/>
              <a:t>Code of Ethics</a:t>
            </a:r>
          </a:p>
        </p:txBody>
      </p:sp>
      <p:sp>
        <p:nvSpPr>
          <p:cNvPr id="3" name="Content Placeholder 2"/>
          <p:cNvSpPr>
            <a:spLocks noGrp="1"/>
          </p:cNvSpPr>
          <p:nvPr>
            <p:ph idx="1"/>
          </p:nvPr>
        </p:nvSpPr>
        <p:spPr>
          <a:xfrm>
            <a:off x="677334" y="2160589"/>
            <a:ext cx="3851122" cy="3880773"/>
          </a:xfrm>
        </p:spPr>
        <p:txBody>
          <a:bodyPr>
            <a:normAutofit/>
          </a:bodyPr>
          <a:lstStyle/>
          <a:p>
            <a:r>
              <a:rPr lang="en-US" dirty="0"/>
              <a:t>No County official or employee shall accept from any person whether directly or indirectly and whether it be himself/herself or through any member of his/her immediate family, or any member thereof, </a:t>
            </a:r>
            <a:r>
              <a:rPr lang="en-US" b="1" u="sng" dirty="0"/>
              <a:t>any gift, favor, service, </a:t>
            </a:r>
            <a:r>
              <a:rPr lang="en-US" dirty="0"/>
              <a:t>employment or offer of employment or any other thing of value under circumstances…</a:t>
            </a:r>
          </a:p>
        </p:txBody>
      </p:sp>
      <p:cxnSp>
        <p:nvCxnSpPr>
          <p:cNvPr id="2060" name="Straight Connector 205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62" name="Straight Connector 206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5804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4" name="Isosceles Triangle 308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8" name="Isosceles Triangle 308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Isosceles Triangle 308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676746" y="609600"/>
            <a:ext cx="3729076" cy="1320800"/>
          </a:xfrm>
        </p:spPr>
        <p:txBody>
          <a:bodyPr vert="horz" lIns="91440" tIns="45720" rIns="91440" bIns="45720" rtlCol="0" anchor="ctr">
            <a:normAutofit/>
          </a:bodyPr>
          <a:lstStyle/>
          <a:p>
            <a:r>
              <a:rPr lang="en-US" sz="3600"/>
              <a:t>Code of Ethics</a:t>
            </a:r>
          </a:p>
        </p:txBody>
      </p:sp>
      <p:sp>
        <p:nvSpPr>
          <p:cNvPr id="3" name="Content Placeholder 2"/>
          <p:cNvSpPr>
            <a:spLocks noGrp="1"/>
          </p:cNvSpPr>
          <p:nvPr>
            <p:ph idx="1"/>
          </p:nvPr>
        </p:nvSpPr>
        <p:spPr>
          <a:xfrm>
            <a:off x="685167" y="2160589"/>
            <a:ext cx="3720916" cy="3560733"/>
          </a:xfrm>
        </p:spPr>
        <p:txBody>
          <a:bodyPr vert="horz" lIns="91440" tIns="45720" rIns="91440" bIns="45720" rtlCol="0">
            <a:normAutofit/>
          </a:bodyPr>
          <a:lstStyle/>
          <a:p>
            <a:r>
              <a:rPr lang="en-US"/>
              <a:t>No County official or employee shall disclose confidential information acquired by him/her in the course of his/her official duties or acquired by him/her while employed by the County or use such information to advance the financial or personal interest of himself/herself or any other person. </a:t>
            </a:r>
          </a:p>
          <a:p>
            <a:pPr marL="0" indent="0"/>
            <a:endParaRPr lang="en-US"/>
          </a:p>
        </p:txBody>
      </p:sp>
      <p:pic>
        <p:nvPicPr>
          <p:cNvPr id="3074" name="Picture 2" descr="Recent Decision Affirms Significant Protections for Confidentia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2060568"/>
            <a:ext cx="4602747" cy="223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8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36" name="Group 4135">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37" name="Straight Connector 4136">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38" name="Straight Connector 4137">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39"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0"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1" name="Isosceles Triangle 4140">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2"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3"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4"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5" name="Isosceles Triangle 4144">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46" name="Isosceles Triangle 4145">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6090445" y="609600"/>
            <a:ext cx="3183556" cy="1320800"/>
          </a:xfrm>
        </p:spPr>
        <p:txBody>
          <a:bodyPr vert="horz" lIns="91440" tIns="45720" rIns="91440" bIns="45720" rtlCol="0" anchor="ctr">
            <a:normAutofit/>
          </a:bodyPr>
          <a:lstStyle/>
          <a:p>
            <a:r>
              <a:rPr lang="en-US" sz="3600"/>
              <a:t>Code of Ethics</a:t>
            </a:r>
          </a:p>
        </p:txBody>
      </p:sp>
      <p:sp>
        <p:nvSpPr>
          <p:cNvPr id="4" name="Text Placeholder 3"/>
          <p:cNvSpPr>
            <a:spLocks noGrp="1"/>
          </p:cNvSpPr>
          <p:nvPr>
            <p:ph type="body" sz="half" idx="2"/>
          </p:nvPr>
        </p:nvSpPr>
        <p:spPr>
          <a:xfrm>
            <a:off x="6502123" y="1912347"/>
            <a:ext cx="3655646" cy="3880773"/>
          </a:xfrm>
        </p:spPr>
        <p:txBody>
          <a:bodyPr vert="horz" lIns="91440" tIns="45720" rIns="91440" bIns="45720" rtlCol="0">
            <a:normAutofit/>
          </a:bodyPr>
          <a:lstStyle/>
          <a:p>
            <a:pPr>
              <a:buFont typeface="Wingdings 3" charset="2"/>
              <a:buChar char=""/>
            </a:pPr>
            <a:r>
              <a:rPr lang="en-US" sz="1800" b="1" u="sng" dirty="0"/>
              <a:t>No County official or employee shall willfully disclose to any person, nor use for the purpose of pecuniary gain, any information not generally available </a:t>
            </a:r>
            <a:r>
              <a:rPr lang="en-US" sz="1800" dirty="0"/>
              <a:t>to members of the general public which he/she received or acquires during and by reason of his/her official duties. </a:t>
            </a:r>
          </a:p>
          <a:p>
            <a:pPr>
              <a:buFont typeface="Wingdings 3" charset="2"/>
              <a:buChar char=""/>
            </a:pPr>
            <a:endParaRPr lang="en-US" dirty="0"/>
          </a:p>
        </p:txBody>
      </p:sp>
      <p:pic>
        <p:nvPicPr>
          <p:cNvPr id="2050" name="Picture 2" descr="Ethics in Life and Business - Ethics in Life and Business - My Own Business  Institute - Learn How To Start a Business">
            <a:extLst>
              <a:ext uri="{FF2B5EF4-FFF2-40B4-BE49-F238E27FC236}">
                <a16:creationId xmlns:a16="http://schemas.microsoft.com/office/drawing/2014/main" id="{6E4C75E9-6E9B-53F0-C658-6A78007254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814" y="1594177"/>
            <a:ext cx="5062993" cy="365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97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1107</Words>
  <Application>Microsoft Office PowerPoint</Application>
  <PresentationFormat>Widescreen</PresentationFormat>
  <Paragraphs>109</Paragraphs>
  <Slides>30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Britannic Bold</vt:lpstr>
      <vt:lpstr>Calibri</vt:lpstr>
      <vt:lpstr>Courier New</vt:lpstr>
      <vt:lpstr>Monotype Corsiva</vt:lpstr>
      <vt:lpstr>Symbol</vt:lpstr>
      <vt:lpstr>Times New Roman</vt:lpstr>
      <vt:lpstr>Trebuchet MS</vt:lpstr>
      <vt:lpstr>Wingdings 3</vt:lpstr>
      <vt:lpstr>Facet</vt:lpstr>
      <vt:lpstr>Cumberland  County Government </vt:lpstr>
      <vt:lpstr>Agenda</vt:lpstr>
      <vt:lpstr>PowerPoint Presentation</vt:lpstr>
      <vt:lpstr>PowerPoint Presentation</vt:lpstr>
      <vt:lpstr>People tend to place more emphasis on how they are treated rather than the quality of the product or service they receive. </vt:lpstr>
      <vt:lpstr>Remember this…no matter how difficult the customer is…</vt:lpstr>
      <vt:lpstr>Code of Ethics</vt:lpstr>
      <vt:lpstr>Code of Ethics</vt:lpstr>
      <vt:lpstr>Code of Ethics</vt:lpstr>
      <vt:lpstr>Code of Ethics</vt:lpstr>
      <vt:lpstr>PowerPoint Presentation</vt:lpstr>
      <vt:lpstr>PowerPoint Presentation</vt:lpstr>
      <vt:lpstr>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Hire Orientation Feedback Survey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Cumberland  County Government</dc:title>
  <dc:creator>Cindy Hickman</dc:creator>
  <cp:lastModifiedBy>Cindy Hickman</cp:lastModifiedBy>
  <cp:revision>22</cp:revision>
  <cp:lastPrinted>2023-03-06T19:32:03Z</cp:lastPrinted>
  <dcterms:created xsi:type="dcterms:W3CDTF">2020-07-13T14:02:21Z</dcterms:created>
  <dcterms:modified xsi:type="dcterms:W3CDTF">2023-07-31T19:49:31Z</dcterms:modified>
</cp:coreProperties>
</file>